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表紙" id="{E820481D-9367-49D2-B892-A1EE18B6676B}">
          <p14:sldIdLst>
            <p14:sldId id="257"/>
          </p14:sldIdLst>
        </p14:section>
        <p14:section name="Chapter1" id="{AF00A89D-DA03-43E0-AA42-BBEB36AA3DE2}">
          <p14:sldIdLst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  <p14:section name="Chapter2" id="{04AC6921-99FC-45D6-A9F3-22B985424BE7}">
          <p14:sldIdLst>
            <p14:sldId id="265"/>
            <p14:sldId id="266"/>
            <p14:sldId id="267"/>
            <p14:sldId id="268"/>
            <p14:sldId id="269"/>
            <p14:sldId id="270"/>
            <p14:sldId id="271"/>
          </p14:sldIdLst>
        </p14:section>
        <p14:section name="Chapter3" id="{2E76531D-450B-47C1-93CB-B5071B567761}">
          <p14:sldIdLst>
            <p14:sldId id="272"/>
            <p14:sldId id="273"/>
            <p14:sldId id="274"/>
            <p14:sldId id="275"/>
          </p14:sldIdLst>
        </p14:section>
        <p14:section name="Chapter4" id="{7A02660E-F760-4FE3-8562-8F5679047EE5}">
          <p14:sldIdLst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</p14:sldIdLst>
        </p14:section>
        <p14:section name="Chapter5" id="{95A4D4F9-F6DA-4A12-A73F-1A8F66935D9D}">
          <p14:sldIdLst>
            <p14:sldId id="286"/>
            <p14:sldId id="287"/>
            <p14:sldId id="288"/>
            <p14:sldId id="289"/>
            <p14:sldId id="290"/>
            <p14:sldId id="29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18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394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62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43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36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213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053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23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29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522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11/27/2019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351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48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036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b="0" i="0" kern="1200" cap="none">
          <a:solidFill>
            <a:schemeClr val="tx1"/>
          </a:solidFill>
          <a:effectLst/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tmp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第４部</a:t>
            </a:r>
            <a:b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プレゼンテーションの実践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プレゼンテーションを成功に導くために</a:t>
            </a:r>
          </a:p>
        </p:txBody>
      </p:sp>
    </p:spTree>
    <p:extLst>
      <p:ext uri="{BB962C8B-B14F-4D97-AF65-F5344CB8AC3E}">
        <p14:creationId xmlns:p14="http://schemas.microsoft.com/office/powerpoint/2010/main" val="194679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プレゼンテーションの目的①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話し手の目的</a:t>
            </a:r>
            <a:endParaRPr kumimoji="1" lang="en-US" altLang="ja-JP" dirty="0"/>
          </a:p>
          <a:p>
            <a:pPr marL="457200" lvl="1" indent="0">
              <a:buNone/>
            </a:pPr>
            <a:r>
              <a:rPr lang="ja-JP" altLang="en-US" dirty="0"/>
              <a:t>①何を伝えたいのかを明確にする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②到達目標を決める</a:t>
            </a:r>
            <a:endParaRPr lang="en-US" altLang="ja-JP" dirty="0"/>
          </a:p>
          <a:p>
            <a:pPr marL="228600" lvl="1">
              <a:spcBef>
                <a:spcPts val="1000"/>
              </a:spcBef>
            </a:pPr>
            <a:r>
              <a:rPr lang="ja-JP" altLang="en-US" sz="2000" dirty="0"/>
              <a:t>聞き手のニーズを把握する</a:t>
            </a:r>
            <a:endParaRPr lang="en-US" altLang="ja-JP" sz="2000" dirty="0"/>
          </a:p>
          <a:p>
            <a:pPr marL="228600" lvl="1">
              <a:spcBef>
                <a:spcPts val="1000"/>
              </a:spcBef>
            </a:pPr>
            <a:r>
              <a:rPr lang="ja-JP" altLang="en-US" sz="2000" dirty="0"/>
              <a:t>時間的制約を前提に考える</a:t>
            </a:r>
            <a:endParaRPr lang="en-US" altLang="ja-JP" sz="2000" dirty="0"/>
          </a:p>
          <a:p>
            <a:pPr marL="457200" lvl="1" indent="0">
              <a:buNone/>
            </a:pP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169565"/>
              </p:ext>
            </p:extLst>
          </p:nvPr>
        </p:nvGraphicFramePr>
        <p:xfrm>
          <a:off x="5685182" y="2205774"/>
          <a:ext cx="5369671" cy="3015583"/>
        </p:xfrm>
        <a:graphic>
          <a:graphicData uri="http://schemas.openxmlformats.org/drawingml/2006/table">
            <a:tbl>
              <a:tblPr bandCol="1">
                <a:tableStyleId>{5C22544A-7EE6-4342-B048-85BDC9FD1C3A}</a:tableStyleId>
              </a:tblPr>
              <a:tblGrid>
                <a:gridCol w="1046922">
                  <a:extLst>
                    <a:ext uri="{9D8B030D-6E8A-4147-A177-3AD203B41FA5}">
                      <a16:colId xmlns:a16="http://schemas.microsoft.com/office/drawing/2014/main" val="445272352"/>
                    </a:ext>
                  </a:extLst>
                </a:gridCol>
                <a:gridCol w="4322749">
                  <a:extLst>
                    <a:ext uri="{9D8B030D-6E8A-4147-A177-3AD203B41FA5}">
                      <a16:colId xmlns:a16="http://schemas.microsoft.com/office/drawing/2014/main" val="1054277983"/>
                    </a:ext>
                  </a:extLst>
                </a:gridCol>
              </a:tblGrid>
              <a:tr h="118333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提案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ビジネスチャンスの拡大や課題解決などのために、新しい商品やサービスなどの考えやアイデアを理解 してもらい、採用してもらうこと。</a:t>
                      </a:r>
                      <a:endParaRPr kumimoji="1" lang="en-US" altLang="ja-JP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>
                        <a:lnSpc>
                          <a:spcPts val="1800"/>
                        </a:lnSpc>
                      </a:pP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（例）新商品企画の提案、業務改善の提案など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486486"/>
                  </a:ext>
                </a:extLst>
              </a:tr>
              <a:tr h="118333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報告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実行した業務の成果、会議や打ち合わせの結果、調査や分析を行った情報などを、わかりやすく正確に 伝え、次の活動につなげること。</a:t>
                      </a:r>
                      <a:endParaRPr kumimoji="1" lang="en-US" altLang="ja-JP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>
                        <a:lnSpc>
                          <a:spcPts val="1800"/>
                        </a:lnSpc>
                      </a:pP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（例）調査結果報告、業績報告など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9417608"/>
                  </a:ext>
                </a:extLst>
              </a:tr>
              <a:tr h="64892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説明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必要な情報を提供し、理解してもらうこと。</a:t>
                      </a:r>
                      <a:endParaRPr kumimoji="1" lang="en-US" altLang="ja-JP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>
                        <a:lnSpc>
                          <a:spcPts val="1800"/>
                        </a:lnSpc>
                      </a:pP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（例）企業概要の説明、作業手順の説明など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212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364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プレゼンテーションの目的②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プレゼンテーションの成功のために</a:t>
            </a:r>
          </a:p>
        </p:txBody>
      </p:sp>
      <p:grpSp>
        <p:nvGrpSpPr>
          <p:cNvPr id="28" name="グループ化 27"/>
          <p:cNvGrpSpPr/>
          <p:nvPr/>
        </p:nvGrpSpPr>
        <p:grpSpPr>
          <a:xfrm>
            <a:off x="1416395" y="2759513"/>
            <a:ext cx="9638458" cy="2706832"/>
            <a:chOff x="1416395" y="2759513"/>
            <a:chExt cx="9638458" cy="2706832"/>
          </a:xfrm>
        </p:grpSpPr>
        <p:sp>
          <p:nvSpPr>
            <p:cNvPr id="9" name="角丸四角形 8"/>
            <p:cNvSpPr/>
            <p:nvPr/>
          </p:nvSpPr>
          <p:spPr>
            <a:xfrm>
              <a:off x="8138853" y="2759513"/>
              <a:ext cx="2916000" cy="1080000"/>
            </a:xfrm>
            <a:prstGeom prst="roundRect">
              <a:avLst>
                <a:gd name="adj" fmla="val 7635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聞き手のニーズを</a:t>
              </a:r>
              <a:br>
                <a:rPr lang="en-US" altLang="ja-JP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</a:br>
              <a:r>
                <a:rPr lang="ja-JP" altLang="en-US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把握する</a:t>
              </a:r>
              <a:endParaRPr lang="ja-JP" kern="10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1416395" y="2759513"/>
              <a:ext cx="2916000" cy="1080000"/>
            </a:xfrm>
            <a:prstGeom prst="roundRect">
              <a:avLst>
                <a:gd name="adj" fmla="val 7635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話し手の目的</a:t>
              </a:r>
              <a:endParaRPr lang="en-US" altLang="ja-JP" kern="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①何を伝えたいのかを明確にする</a:t>
              </a:r>
              <a:endParaRPr lang="en-US" altLang="ja-JP" sz="1400" kern="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②到達目標を決める</a:t>
              </a:r>
              <a:endParaRPr lang="ja-JP" kern="10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4777624" y="2759513"/>
              <a:ext cx="2916000" cy="1080000"/>
            </a:xfrm>
            <a:prstGeom prst="roundRect">
              <a:avLst>
                <a:gd name="adj" fmla="val 7635"/>
              </a:avLst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kern="1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プレゼンテーションの</a:t>
              </a:r>
              <a:br>
                <a:rPr lang="en-US" altLang="ja-JP" kern="1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</a:br>
              <a:r>
                <a:rPr lang="ja-JP" altLang="en-US" kern="1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成否</a:t>
              </a:r>
              <a:endParaRPr lang="ja-JP" kern="10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3" name="角丸四角形 22"/>
            <p:cNvSpPr/>
            <p:nvPr/>
          </p:nvSpPr>
          <p:spPr>
            <a:xfrm>
              <a:off x="4795215" y="4386345"/>
              <a:ext cx="2916000" cy="1080000"/>
            </a:xfrm>
            <a:prstGeom prst="roundRect">
              <a:avLst>
                <a:gd name="adj" fmla="val 7635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時間的制約を前提に</a:t>
              </a:r>
              <a:br>
                <a:rPr lang="en-US" altLang="ja-JP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</a:br>
              <a:r>
                <a:rPr lang="ja-JP" altLang="en-US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考える</a:t>
              </a:r>
              <a:endParaRPr lang="ja-JP" kern="10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4" name="右矢印 23"/>
            <p:cNvSpPr/>
            <p:nvPr/>
          </p:nvSpPr>
          <p:spPr>
            <a:xfrm>
              <a:off x="4293704" y="3113995"/>
              <a:ext cx="556592" cy="371035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26" name="右矢印 25"/>
            <p:cNvSpPr/>
            <p:nvPr/>
          </p:nvSpPr>
          <p:spPr>
            <a:xfrm flipH="1">
              <a:off x="7637943" y="3113995"/>
              <a:ext cx="556592" cy="371035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27" name="右矢印 26"/>
            <p:cNvSpPr/>
            <p:nvPr/>
          </p:nvSpPr>
          <p:spPr>
            <a:xfrm rot="16200000">
              <a:off x="5912909" y="3895828"/>
              <a:ext cx="680616" cy="371035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1281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聞き手の状況の分析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聞き手の分析</a:t>
            </a:r>
          </a:p>
        </p:txBody>
      </p:sp>
      <p:grpSp>
        <p:nvGrpSpPr>
          <p:cNvPr id="24" name="グループ化 23"/>
          <p:cNvGrpSpPr/>
          <p:nvPr/>
        </p:nvGrpSpPr>
        <p:grpSpPr>
          <a:xfrm>
            <a:off x="1463535" y="2755448"/>
            <a:ext cx="9612667" cy="2689449"/>
            <a:chOff x="1463535" y="2755448"/>
            <a:chExt cx="9612667" cy="2689449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1463535" y="2755448"/>
              <a:ext cx="2300082" cy="2689449"/>
              <a:chOff x="1463535" y="2755448"/>
              <a:chExt cx="2300082" cy="2689449"/>
            </a:xfrm>
          </p:grpSpPr>
          <p:sp>
            <p:nvSpPr>
              <p:cNvPr id="6" name="片側の 2 つの角を丸めた四角形 5"/>
              <p:cNvSpPr/>
              <p:nvPr/>
            </p:nvSpPr>
            <p:spPr>
              <a:xfrm>
                <a:off x="1463536" y="2755448"/>
                <a:ext cx="2300081" cy="53107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sz="2000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人数</a:t>
                </a:r>
              </a:p>
            </p:txBody>
          </p:sp>
          <p:sp>
            <p:nvSpPr>
              <p:cNvPr id="10" name="角丸四角形 9"/>
              <p:cNvSpPr/>
              <p:nvPr/>
            </p:nvSpPr>
            <p:spPr>
              <a:xfrm>
                <a:off x="1463535" y="3286527"/>
                <a:ext cx="2300082" cy="2158370"/>
              </a:xfrm>
              <a:prstGeom prst="roundRect">
                <a:avLst>
                  <a:gd name="adj" fmla="val 1486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少人数か大人数か</a:t>
                </a:r>
                <a:endParaRPr lang="ja-JP" kern="10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>
              <a:off x="3901063" y="2755448"/>
              <a:ext cx="2300082" cy="2689449"/>
              <a:chOff x="3959112" y="2755448"/>
              <a:chExt cx="2300082" cy="2689449"/>
            </a:xfrm>
          </p:grpSpPr>
          <p:sp>
            <p:nvSpPr>
              <p:cNvPr id="14" name="片側の 2 つの角を丸めた四角形 13"/>
              <p:cNvSpPr/>
              <p:nvPr/>
            </p:nvSpPr>
            <p:spPr>
              <a:xfrm>
                <a:off x="3959113" y="2755448"/>
                <a:ext cx="2300081" cy="53107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sz="2000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立場</a:t>
                </a:r>
              </a:p>
            </p:txBody>
          </p:sp>
          <p:sp>
            <p:nvSpPr>
              <p:cNvPr id="15" name="角丸四角形 14"/>
              <p:cNvSpPr/>
              <p:nvPr/>
            </p:nvSpPr>
            <p:spPr>
              <a:xfrm>
                <a:off x="3959112" y="3286527"/>
                <a:ext cx="2300082" cy="2158370"/>
              </a:xfrm>
              <a:prstGeom prst="roundRect">
                <a:avLst>
                  <a:gd name="adj" fmla="val 1486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社内か社外か</a:t>
                </a:r>
                <a:endParaRPr lang="en-US" altLang="ja-JP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ja-JP" altLang="en-US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どのような役職か 管理者か作業者か</a:t>
                </a:r>
              </a:p>
            </p:txBody>
          </p:sp>
        </p:grpSp>
        <p:grpSp>
          <p:nvGrpSpPr>
            <p:cNvPr id="22" name="グループ化 21"/>
            <p:cNvGrpSpPr/>
            <p:nvPr/>
          </p:nvGrpSpPr>
          <p:grpSpPr>
            <a:xfrm>
              <a:off x="6338591" y="2755448"/>
              <a:ext cx="2300082" cy="2689449"/>
              <a:chOff x="6454689" y="2755448"/>
              <a:chExt cx="2300082" cy="2689449"/>
            </a:xfrm>
          </p:grpSpPr>
          <p:sp>
            <p:nvSpPr>
              <p:cNvPr id="16" name="片側の 2 つの角を丸めた四角形 15"/>
              <p:cNvSpPr/>
              <p:nvPr/>
            </p:nvSpPr>
            <p:spPr>
              <a:xfrm>
                <a:off x="6454690" y="2755448"/>
                <a:ext cx="2300081" cy="53107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sz="2000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年齢</a:t>
                </a:r>
              </a:p>
            </p:txBody>
          </p:sp>
          <p:sp>
            <p:nvSpPr>
              <p:cNvPr id="17" name="角丸四角形 16"/>
              <p:cNvSpPr/>
              <p:nvPr/>
            </p:nvSpPr>
            <p:spPr>
              <a:xfrm>
                <a:off x="6454689" y="3286527"/>
                <a:ext cx="2300082" cy="2158370"/>
              </a:xfrm>
              <a:prstGeom prst="roundRect">
                <a:avLst>
                  <a:gd name="adj" fmla="val 1486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同世代か</a:t>
                </a:r>
                <a:endParaRPr lang="en-US" altLang="ja-JP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ja-JP" altLang="en-US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上世代か下世代か 混在した世代か</a:t>
                </a:r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>
              <a:off x="8776120" y="2755448"/>
              <a:ext cx="2300082" cy="2689449"/>
              <a:chOff x="8776120" y="2755448"/>
              <a:chExt cx="2300082" cy="2689449"/>
            </a:xfrm>
          </p:grpSpPr>
          <p:sp>
            <p:nvSpPr>
              <p:cNvPr id="18" name="片側の 2 つの角を丸めた四角形 17"/>
              <p:cNvSpPr/>
              <p:nvPr/>
            </p:nvSpPr>
            <p:spPr>
              <a:xfrm>
                <a:off x="8776121" y="2755448"/>
                <a:ext cx="2300081" cy="53107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sz="2000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理解力</a:t>
                </a:r>
              </a:p>
            </p:txBody>
          </p:sp>
          <p:sp>
            <p:nvSpPr>
              <p:cNvPr id="19" name="角丸四角形 18"/>
              <p:cNvSpPr/>
              <p:nvPr/>
            </p:nvSpPr>
            <p:spPr>
              <a:xfrm>
                <a:off x="8776120" y="3286527"/>
                <a:ext cx="2300082" cy="2158370"/>
              </a:xfrm>
              <a:prstGeom prst="roundRect">
                <a:avLst>
                  <a:gd name="adj" fmla="val 1486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興味はあるか</a:t>
                </a:r>
                <a:endParaRPr lang="en-US" altLang="ja-JP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ja-JP" altLang="en-US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経験はあるか</a:t>
                </a:r>
                <a:endParaRPr lang="en-US" altLang="ja-JP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ja-JP" altLang="en-US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知識はあるか</a:t>
                </a:r>
                <a:endParaRPr lang="en-US" altLang="ja-JP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ja-JP" altLang="en-US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理解力は高いか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992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プレゼンテーションツールの選択</a:t>
            </a:r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</p:nvPr>
        </p:nvGraphicFramePr>
        <p:xfrm>
          <a:off x="1535113" y="2016125"/>
          <a:ext cx="9520240" cy="371090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658661">
                  <a:extLst>
                    <a:ext uri="{9D8B030D-6E8A-4147-A177-3AD203B41FA5}">
                      <a16:colId xmlns:a16="http://schemas.microsoft.com/office/drawing/2014/main" val="2372802117"/>
                    </a:ext>
                  </a:extLst>
                </a:gridCol>
                <a:gridCol w="1484243">
                  <a:extLst>
                    <a:ext uri="{9D8B030D-6E8A-4147-A177-3AD203B41FA5}">
                      <a16:colId xmlns:a16="http://schemas.microsoft.com/office/drawing/2014/main" val="1125360135"/>
                    </a:ext>
                  </a:extLst>
                </a:gridCol>
                <a:gridCol w="3188668">
                  <a:extLst>
                    <a:ext uri="{9D8B030D-6E8A-4147-A177-3AD203B41FA5}">
                      <a16:colId xmlns:a16="http://schemas.microsoft.com/office/drawing/2014/main" val="2652401206"/>
                    </a:ext>
                  </a:extLst>
                </a:gridCol>
                <a:gridCol w="3188668">
                  <a:extLst>
                    <a:ext uri="{9D8B030D-6E8A-4147-A177-3AD203B41FA5}">
                      <a16:colId xmlns:a16="http://schemas.microsoft.com/office/drawing/2014/main" val="3970875430"/>
                    </a:ext>
                  </a:extLst>
                </a:gridCol>
              </a:tblGrid>
              <a:tr h="57146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ツール</a:t>
                      </a:r>
                    </a:p>
                  </a:txBody>
                  <a:tcPr marL="90639" marR="906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聞き手</a:t>
                      </a:r>
                    </a:p>
                  </a:txBody>
                  <a:tcPr marL="90639" marR="906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メリット</a:t>
                      </a:r>
                    </a:p>
                  </a:txBody>
                  <a:tcPr marL="90639" marR="906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デメリット</a:t>
                      </a:r>
                    </a:p>
                  </a:txBody>
                  <a:tcPr marL="90639" marR="90639" anchor="ctr"/>
                </a:tc>
                <a:extLst>
                  <a:ext uri="{0D108BD9-81ED-4DB2-BD59-A6C34878D82A}">
                    <a16:rowId xmlns:a16="http://schemas.microsoft.com/office/drawing/2014/main" val="968193229"/>
                  </a:ext>
                </a:extLst>
              </a:tr>
              <a:tr h="566430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書類</a:t>
                      </a:r>
                    </a:p>
                    <a:p>
                      <a:endParaRPr kumimoji="1" lang="ja-JP" altLang="en-US" sz="16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0639" marR="906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人数制限なし </a:t>
                      </a:r>
                    </a:p>
                  </a:txBody>
                  <a:tcPr marL="90639" marR="9063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聞き手が手元で読める</a:t>
                      </a:r>
                      <a:endParaRPr kumimoji="1" lang="en-US" altLang="ja-JP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聞き手の手元に資料が残る</a:t>
                      </a:r>
                    </a:p>
                  </a:txBody>
                  <a:tcPr marL="90639" marR="9063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資料のどの部分を説明しているかがわかりにくい</a:t>
                      </a:r>
                    </a:p>
                  </a:txBody>
                  <a:tcPr marL="90639" marR="90639"/>
                </a:tc>
                <a:extLst>
                  <a:ext uri="{0D108BD9-81ED-4DB2-BD59-A6C34878D82A}">
                    <a16:rowId xmlns:a16="http://schemas.microsoft.com/office/drawing/2014/main" val="2648097130"/>
                  </a:ext>
                </a:extLst>
              </a:tr>
              <a:tr h="571462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フリップボード</a:t>
                      </a:r>
                    </a:p>
                    <a:p>
                      <a:endParaRPr kumimoji="1" lang="ja-JP" altLang="en-US" sz="16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0639" marR="906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少人数向け</a:t>
                      </a:r>
                    </a:p>
                  </a:txBody>
                  <a:tcPr marL="90639" marR="9063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安価／手頃</a:t>
                      </a:r>
                      <a:endParaRPr kumimoji="1" lang="en-US" altLang="ja-JP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会場の制約がない</a:t>
                      </a:r>
                    </a:p>
                  </a:txBody>
                  <a:tcPr marL="90639" marR="9063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保存に不便</a:t>
                      </a:r>
                      <a:endParaRPr kumimoji="1" lang="en-US" altLang="ja-JP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同時に大人数には伝えられない</a:t>
                      </a:r>
                    </a:p>
                  </a:txBody>
                  <a:tcPr marL="90639" marR="90639"/>
                </a:tc>
                <a:extLst>
                  <a:ext uri="{0D108BD9-81ED-4DB2-BD59-A6C34878D82A}">
                    <a16:rowId xmlns:a16="http://schemas.microsoft.com/office/drawing/2014/main" val="3635733702"/>
                  </a:ext>
                </a:extLst>
              </a:tr>
              <a:tr h="571462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ホワイトボード</a:t>
                      </a:r>
                    </a:p>
                  </a:txBody>
                  <a:tcPr marL="90639" marR="906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少人数向け</a:t>
                      </a:r>
                    </a:p>
                  </a:txBody>
                  <a:tcPr marL="90639" marR="9063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手軽</a:t>
                      </a:r>
                      <a:endParaRPr kumimoji="1" lang="en-US" altLang="ja-JP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突発的な質問などに対応できる</a:t>
                      </a:r>
                    </a:p>
                  </a:txBody>
                  <a:tcPr marL="90639" marR="9063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発表時に書き込む情報が多くなるため、時間的なロスが生じる</a:t>
                      </a:r>
                    </a:p>
                  </a:txBody>
                  <a:tcPr marL="90639" marR="90639"/>
                </a:tc>
                <a:extLst>
                  <a:ext uri="{0D108BD9-81ED-4DB2-BD59-A6C34878D82A}">
                    <a16:rowId xmlns:a16="http://schemas.microsoft.com/office/drawing/2014/main" val="2102394957"/>
                  </a:ext>
                </a:extLst>
              </a:tr>
              <a:tr h="571462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パソコン＋</a:t>
                      </a:r>
                      <a:br>
                        <a:rPr kumimoji="1" lang="en-US" altLang="ja-JP" sz="16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6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プロジェクター</a:t>
                      </a:r>
                    </a:p>
                  </a:txBody>
                  <a:tcPr marL="90639" marR="906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人数制限なし</a:t>
                      </a:r>
                    </a:p>
                  </a:txBody>
                  <a:tcPr marL="90639" marR="9063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資料が鮮明</a:t>
                      </a:r>
                      <a:endParaRPr kumimoji="1" lang="en-US" altLang="ja-JP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アニメーション効果が使える</a:t>
                      </a:r>
                    </a:p>
                  </a:txBody>
                  <a:tcPr marL="90639" marR="9063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会場や設備（プロジェクターやスクリーンなど）の確認が必要</a:t>
                      </a:r>
                    </a:p>
                  </a:txBody>
                  <a:tcPr marL="90639" marR="90639"/>
                </a:tc>
                <a:extLst>
                  <a:ext uri="{0D108BD9-81ED-4DB2-BD59-A6C34878D82A}">
                    <a16:rowId xmlns:a16="http://schemas.microsoft.com/office/drawing/2014/main" val="327710937"/>
                  </a:ext>
                </a:extLst>
              </a:tr>
              <a:tr h="571462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タブレット</a:t>
                      </a:r>
                    </a:p>
                    <a:p>
                      <a:endParaRPr kumimoji="1" lang="ja-JP" altLang="en-US" sz="16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0639" marR="906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少人数向け</a:t>
                      </a:r>
                    </a:p>
                  </a:txBody>
                  <a:tcPr marL="90639" marR="9063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大きな設備や広い会場が不要 聞き手の間近で鮮明な資料を見せることができる</a:t>
                      </a:r>
                    </a:p>
                  </a:txBody>
                  <a:tcPr marL="90639" marR="9063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同時に大人数には伝えられない</a:t>
                      </a:r>
                    </a:p>
                  </a:txBody>
                  <a:tcPr marL="90639" marR="90639"/>
                </a:tc>
                <a:extLst>
                  <a:ext uri="{0D108BD9-81ED-4DB2-BD59-A6C34878D82A}">
                    <a16:rowId xmlns:a16="http://schemas.microsoft.com/office/drawing/2014/main" val="42013588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585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プレゼンテーション資料の構成</a:t>
            </a: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プレゼンテーション資料の基本的な構成</a:t>
            </a:r>
          </a:p>
          <a:p>
            <a:endParaRPr kumimoji="1" lang="ja-JP" altLang="en-US" dirty="0"/>
          </a:p>
        </p:txBody>
      </p:sp>
      <p:grpSp>
        <p:nvGrpSpPr>
          <p:cNvPr id="53" name="グループ化 52"/>
          <p:cNvGrpSpPr/>
          <p:nvPr/>
        </p:nvGrpSpPr>
        <p:grpSpPr>
          <a:xfrm>
            <a:off x="1463535" y="2755448"/>
            <a:ext cx="9612667" cy="2689449"/>
            <a:chOff x="1463535" y="2755448"/>
            <a:chExt cx="9612667" cy="2689449"/>
          </a:xfrm>
        </p:grpSpPr>
        <p:sp>
          <p:nvSpPr>
            <p:cNvPr id="33" name="片側の 2 つの角を丸めた四角形 32"/>
            <p:cNvSpPr/>
            <p:nvPr/>
          </p:nvSpPr>
          <p:spPr>
            <a:xfrm>
              <a:off x="1463537" y="2755448"/>
              <a:ext cx="2989193" cy="531079"/>
            </a:xfrm>
            <a:prstGeom prst="round2Same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2000" kern="100" dirty="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導入部</a:t>
              </a:r>
            </a:p>
          </p:txBody>
        </p:sp>
        <p:sp>
          <p:nvSpPr>
            <p:cNvPr id="34" name="角丸四角形 33"/>
            <p:cNvSpPr/>
            <p:nvPr/>
          </p:nvSpPr>
          <p:spPr>
            <a:xfrm>
              <a:off x="1463535" y="3286527"/>
              <a:ext cx="2989196" cy="2158370"/>
            </a:xfrm>
            <a:prstGeom prst="roundRect">
              <a:avLst>
                <a:gd name="adj" fmla="val 1486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最初に聞き手にプレゼンテーション全体をイメージしてもらう部分です。ここで聞き手の関心を引き寄せ、聞き手の心をつかみます。</a:t>
              </a:r>
              <a:endParaRPr lang="ja-JP" sz="1400" kern="10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1639294" y="4290060"/>
              <a:ext cx="2635526" cy="10287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●表紙 ●目次 ●はじめに</a:t>
              </a:r>
              <a:br>
                <a:rPr kumimoji="1" lang="en-US" altLang="ja-JP" sz="14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ja-JP" altLang="en-US" sz="12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など</a:t>
              </a:r>
              <a:endParaRPr kumimoji="1" lang="ja-JP" altLang="en-US" sz="1400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" name="片側の 2 つの角を丸めた四角形 43"/>
            <p:cNvSpPr/>
            <p:nvPr/>
          </p:nvSpPr>
          <p:spPr>
            <a:xfrm>
              <a:off x="8087008" y="2755448"/>
              <a:ext cx="2989193" cy="531079"/>
            </a:xfrm>
            <a:prstGeom prst="round2Same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2000" kern="100" dirty="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資料部</a:t>
              </a:r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8087006" y="3286527"/>
              <a:ext cx="2989196" cy="2158370"/>
            </a:xfrm>
            <a:prstGeom prst="roundRect">
              <a:avLst>
                <a:gd name="adj" fmla="val 1486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プレゼンテーションの訴求効果を高めるために、詳細資料や参考資料を添付します。 </a:t>
              </a:r>
              <a:endParaRPr lang="ja-JP" sz="1400" kern="10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8262765" y="4290060"/>
              <a:ext cx="2635526" cy="10287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●参考資料</a:t>
              </a:r>
              <a:br>
                <a:rPr kumimoji="1" lang="en-US" altLang="ja-JP" sz="14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ja-JP" altLang="en-US" sz="12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など</a:t>
              </a:r>
              <a:endParaRPr kumimoji="1" lang="ja-JP" altLang="en-US" sz="1400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" name="片側の 2 つの角を丸めた四角形 47"/>
            <p:cNvSpPr/>
            <p:nvPr/>
          </p:nvSpPr>
          <p:spPr>
            <a:xfrm>
              <a:off x="4775273" y="2755448"/>
              <a:ext cx="2989193" cy="531079"/>
            </a:xfrm>
            <a:prstGeom prst="round2Same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2000" kern="100" dirty="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本編部</a:t>
              </a:r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4775271" y="3286527"/>
              <a:ext cx="2989196" cy="2158370"/>
            </a:xfrm>
            <a:prstGeom prst="roundRect">
              <a:avLst>
                <a:gd name="adj" fmla="val 1486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具体的な提案内容を説明し、聞き手を理解させ、納得させる部分です。決裁の判断を行いやすいように、必要な情報を揃えます。 </a:t>
              </a:r>
              <a:endParaRPr lang="ja-JP" sz="1400" kern="10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4951030" y="4290060"/>
              <a:ext cx="2635526" cy="10287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●企画背景</a:t>
              </a:r>
              <a:r>
                <a:rPr lang="ja-JP" altLang="en-US" sz="14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14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●コンセプト</a:t>
              </a:r>
              <a:br>
                <a:rPr kumimoji="1" lang="en-US" altLang="ja-JP" sz="14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ja-JP" altLang="en-US" sz="14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●実施内容 ●メリット</a:t>
              </a:r>
              <a:br>
                <a:rPr kumimoji="1" lang="en-US" altLang="ja-JP" sz="14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ja-JP" altLang="en-US" sz="14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●スケジュール ●体制 ●予算</a:t>
              </a:r>
              <a:br>
                <a:rPr kumimoji="1" lang="en-US" altLang="ja-JP" sz="14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ja-JP" altLang="en-US" sz="12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など</a:t>
              </a:r>
              <a:endParaRPr kumimoji="1" lang="ja-JP" altLang="en-US" sz="1400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" name="右矢印 50"/>
            <p:cNvSpPr/>
            <p:nvPr/>
          </p:nvSpPr>
          <p:spPr>
            <a:xfrm>
              <a:off x="4331905" y="3741038"/>
              <a:ext cx="619125" cy="769131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52" name="右矢印 51"/>
            <p:cNvSpPr/>
            <p:nvPr/>
          </p:nvSpPr>
          <p:spPr>
            <a:xfrm>
              <a:off x="7647651" y="3741038"/>
              <a:ext cx="619125" cy="769131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2948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情報の収集と整理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情報の収集と整理の流れ</a:t>
            </a:r>
          </a:p>
          <a:p>
            <a:endParaRPr kumimoji="1" lang="ja-JP" altLang="en-US" dirty="0"/>
          </a:p>
        </p:txBody>
      </p:sp>
      <p:grpSp>
        <p:nvGrpSpPr>
          <p:cNvPr id="40" name="グループ化 39"/>
          <p:cNvGrpSpPr/>
          <p:nvPr/>
        </p:nvGrpSpPr>
        <p:grpSpPr>
          <a:xfrm>
            <a:off x="1416395" y="1853754"/>
            <a:ext cx="9638458" cy="3572057"/>
            <a:chOff x="1416395" y="1853754"/>
            <a:chExt cx="9638458" cy="3572057"/>
          </a:xfrm>
        </p:grpSpPr>
        <p:sp>
          <p:nvSpPr>
            <p:cNvPr id="6" name="角丸四角形 5"/>
            <p:cNvSpPr/>
            <p:nvPr/>
          </p:nvSpPr>
          <p:spPr>
            <a:xfrm>
              <a:off x="1416395" y="2759513"/>
              <a:ext cx="2307466" cy="1454678"/>
            </a:xfrm>
            <a:prstGeom prst="roundRect">
              <a:avLst>
                <a:gd name="adj" fmla="val 7635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手持ちの情報の</a:t>
              </a:r>
              <a:br>
                <a:rPr lang="en-US" altLang="ja-JP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</a:br>
              <a:r>
                <a:rPr lang="ja-JP" altLang="en-US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確認</a:t>
              </a:r>
              <a:endParaRPr lang="en-US" altLang="ja-JP" kern="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8" name="角丸四角形 17"/>
            <p:cNvSpPr/>
            <p:nvPr/>
          </p:nvSpPr>
          <p:spPr>
            <a:xfrm>
              <a:off x="3860059" y="2759513"/>
              <a:ext cx="2307466" cy="1454678"/>
            </a:xfrm>
            <a:prstGeom prst="roundRect">
              <a:avLst>
                <a:gd name="adj" fmla="val 7635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不足している情報の確認</a:t>
              </a:r>
            </a:p>
          </p:txBody>
        </p:sp>
        <p:sp>
          <p:nvSpPr>
            <p:cNvPr id="19" name="角丸四角形 18"/>
            <p:cNvSpPr/>
            <p:nvPr/>
          </p:nvSpPr>
          <p:spPr>
            <a:xfrm>
              <a:off x="6303723" y="2759513"/>
              <a:ext cx="2307466" cy="1454678"/>
            </a:xfrm>
            <a:prstGeom prst="roundRect">
              <a:avLst>
                <a:gd name="adj" fmla="val 7635"/>
              </a:avLst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kern="1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情報収集</a:t>
              </a:r>
              <a:endParaRPr lang="en-US" altLang="ja-JP" kern="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0" name="角丸四角形 19"/>
            <p:cNvSpPr/>
            <p:nvPr/>
          </p:nvSpPr>
          <p:spPr>
            <a:xfrm>
              <a:off x="8747387" y="2759513"/>
              <a:ext cx="2307466" cy="1454678"/>
            </a:xfrm>
            <a:prstGeom prst="roundRect">
              <a:avLst>
                <a:gd name="adj" fmla="val 7635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収集した情報の</a:t>
              </a:r>
              <a:br>
                <a:rPr lang="en-US" altLang="ja-JP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</a:br>
              <a:r>
                <a:rPr lang="ja-JP" altLang="en-US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整理・取捨選択</a:t>
              </a:r>
            </a:p>
          </p:txBody>
        </p:sp>
        <p:sp>
          <p:nvSpPr>
            <p:cNvPr id="11" name="右矢印 10"/>
            <p:cNvSpPr/>
            <p:nvPr/>
          </p:nvSpPr>
          <p:spPr>
            <a:xfrm>
              <a:off x="3642967" y="3275973"/>
              <a:ext cx="375563" cy="371035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21" name="右矢印 20"/>
            <p:cNvSpPr/>
            <p:nvPr/>
          </p:nvSpPr>
          <p:spPr>
            <a:xfrm>
              <a:off x="6079420" y="3275973"/>
              <a:ext cx="375563" cy="371035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22" name="右矢印 21"/>
            <p:cNvSpPr/>
            <p:nvPr/>
          </p:nvSpPr>
          <p:spPr>
            <a:xfrm>
              <a:off x="8541708" y="3275973"/>
              <a:ext cx="375563" cy="371035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6303723" y="4598504"/>
              <a:ext cx="2307466" cy="82730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6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収集方法と情報源</a:t>
              </a:r>
              <a:endParaRPr lang="en-US" altLang="ja-JP" sz="1600" kern="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12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①データベースから引き出す</a:t>
              </a:r>
              <a:endParaRPr lang="en-US" altLang="ja-JP" sz="1200" kern="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12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②人から聞く</a:t>
              </a:r>
            </a:p>
          </p:txBody>
        </p:sp>
        <p:sp>
          <p:nvSpPr>
            <p:cNvPr id="37" name="右矢印 36"/>
            <p:cNvSpPr/>
            <p:nvPr/>
          </p:nvSpPr>
          <p:spPr>
            <a:xfrm rot="16200000">
              <a:off x="7269674" y="4216455"/>
              <a:ext cx="375563" cy="371035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38" name="角丸四角形吹き出し 37"/>
            <p:cNvSpPr/>
            <p:nvPr/>
          </p:nvSpPr>
          <p:spPr>
            <a:xfrm>
              <a:off x="7271937" y="1853754"/>
              <a:ext cx="1720852" cy="816994"/>
            </a:xfrm>
            <a:prstGeom prst="wedgeRoundRectCallout">
              <a:avLst>
                <a:gd name="adj1" fmla="val 4154"/>
                <a:gd name="adj2" fmla="val 80196"/>
                <a:gd name="adj3" fmla="val 16667"/>
              </a:avLst>
            </a:prstGeom>
            <a:solidFill>
              <a:schemeClr val="bg1"/>
            </a:solidFill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時間、労力、 </a:t>
              </a:r>
              <a:br>
                <a:rPr kumimoji="1" lang="en-US" altLang="ja-JP" sz="16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ja-JP" altLang="en-US" sz="1600" dirty="0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費用をかけない</a:t>
              </a:r>
              <a:endParaRPr kumimoji="1" lang="ja-JP" altLang="en-US" sz="2000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36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dirty="0">
                <a:solidFill>
                  <a:schemeClr val="accent1"/>
                </a:solidFill>
              </a:rPr>
              <a:t>Chapter3</a:t>
            </a:r>
            <a:br>
              <a:rPr kumimoji="1" lang="en-US" altLang="ja-JP" dirty="0"/>
            </a:br>
            <a:r>
              <a:rPr kumimoji="1" lang="ja-JP" altLang="en-US" sz="4000" dirty="0"/>
              <a:t>プレゼンテーションの準備の流れ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2826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ja-JP" altLang="en-US" dirty="0"/>
              <a:t>プレゼンテーションの準備の流れ</a:t>
            </a:r>
          </a:p>
          <a:p>
            <a:pPr>
              <a:lnSpc>
                <a:spcPct val="100000"/>
              </a:lnSpc>
            </a:pPr>
            <a:r>
              <a:rPr lang="ja-JP" altLang="en-US" dirty="0"/>
              <a:t>プレゼンテーション会場の調査</a:t>
            </a:r>
          </a:p>
          <a:p>
            <a:pPr>
              <a:lnSpc>
                <a:spcPct val="100000"/>
              </a:lnSpc>
            </a:pPr>
            <a:r>
              <a:rPr lang="ja-JP" altLang="en-US" dirty="0"/>
              <a:t>リハーサルの実施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32203270"/>
      </p:ext>
    </p:extLst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プレゼンテーションの準備の流れ </a:t>
            </a:r>
            <a:endParaRPr kumimoji="1" lang="ja-JP" altLang="en-US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B42AB02-081F-4814-8E66-ADFEBF872EC4}"/>
              </a:ext>
            </a:extLst>
          </p:cNvPr>
          <p:cNvGrpSpPr/>
          <p:nvPr/>
        </p:nvGrpSpPr>
        <p:grpSpPr>
          <a:xfrm>
            <a:off x="980658" y="2015731"/>
            <a:ext cx="10583891" cy="3492000"/>
            <a:chOff x="980658" y="2015731"/>
            <a:chExt cx="10583891" cy="3492000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1463534" y="2015731"/>
              <a:ext cx="2989196" cy="1540860"/>
              <a:chOff x="1463534" y="2015732"/>
              <a:chExt cx="2989196" cy="1522598"/>
            </a:xfrm>
          </p:grpSpPr>
          <p:sp>
            <p:nvSpPr>
              <p:cNvPr id="5" name="片側の 2 つの角を丸めた四角形 4"/>
              <p:cNvSpPr/>
              <p:nvPr/>
            </p:nvSpPr>
            <p:spPr>
              <a:xfrm>
                <a:off x="1463537" y="2015732"/>
                <a:ext cx="2989193" cy="53107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sz="1600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プレゼンテーションの</a:t>
                </a:r>
                <a:endParaRPr lang="en-US" altLang="ja-JP" sz="1600" kern="100" dirty="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ja-JP" altLang="en-US" sz="1600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目的と条件の確認</a:t>
                </a:r>
              </a:p>
            </p:txBody>
          </p:sp>
          <p:sp>
            <p:nvSpPr>
              <p:cNvPr id="6" name="角丸四角形 5"/>
              <p:cNvSpPr/>
              <p:nvPr/>
            </p:nvSpPr>
            <p:spPr>
              <a:xfrm>
                <a:off x="1463534" y="2546811"/>
                <a:ext cx="2989196" cy="991519"/>
              </a:xfrm>
              <a:prstGeom prst="roundRect">
                <a:avLst>
                  <a:gd name="adj" fmla="val 1486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話し手の目的を明確にする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聞き手のニーズを把握する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時間的制約を考える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会場を確認しツールを選択する</a:t>
                </a:r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>
              <a:off x="4775270" y="2015731"/>
              <a:ext cx="2989196" cy="1540860"/>
              <a:chOff x="4775270" y="2015732"/>
              <a:chExt cx="2989196" cy="1522598"/>
            </a:xfrm>
          </p:grpSpPr>
          <p:sp>
            <p:nvSpPr>
              <p:cNvPr id="11" name="片側の 2 つの角を丸めた四角形 10"/>
              <p:cNvSpPr/>
              <p:nvPr/>
            </p:nvSpPr>
            <p:spPr>
              <a:xfrm>
                <a:off x="4775273" y="2015732"/>
                <a:ext cx="2989193" cy="53107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sz="1600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プレゼンテーションの</a:t>
                </a:r>
                <a:endParaRPr lang="en-US" altLang="ja-JP" sz="1600" kern="100" dirty="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ja-JP" altLang="en-US" sz="1600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方向性の検討</a:t>
                </a:r>
              </a:p>
            </p:txBody>
          </p:sp>
          <p:sp>
            <p:nvSpPr>
              <p:cNvPr id="12" name="角丸四角形 11"/>
              <p:cNvSpPr/>
              <p:nvPr/>
            </p:nvSpPr>
            <p:spPr>
              <a:xfrm>
                <a:off x="4775270" y="2546811"/>
                <a:ext cx="2989196" cy="991519"/>
              </a:xfrm>
              <a:prstGeom prst="roundRect">
                <a:avLst>
                  <a:gd name="adj" fmla="val 1486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企画立案を行う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提案の方向性を確認する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方向性を構成に落とし込む</a:t>
                </a:r>
              </a:p>
            </p:txBody>
          </p:sp>
        </p:grpSp>
        <p:sp>
          <p:nvSpPr>
            <p:cNvPr id="14" name="右矢印 13"/>
            <p:cNvSpPr/>
            <p:nvPr/>
          </p:nvSpPr>
          <p:spPr>
            <a:xfrm>
              <a:off x="4392317" y="2539278"/>
              <a:ext cx="443365" cy="487766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grpSp>
          <p:nvGrpSpPr>
            <p:cNvPr id="36" name="グループ化 35"/>
            <p:cNvGrpSpPr/>
            <p:nvPr/>
          </p:nvGrpSpPr>
          <p:grpSpPr>
            <a:xfrm>
              <a:off x="1463534" y="3966871"/>
              <a:ext cx="2989196" cy="1540860"/>
              <a:chOff x="1463534" y="3943747"/>
              <a:chExt cx="2989196" cy="1522598"/>
            </a:xfrm>
          </p:grpSpPr>
          <p:sp>
            <p:nvSpPr>
              <p:cNvPr id="27" name="片側の 2 つの角を丸めた四角形 26"/>
              <p:cNvSpPr/>
              <p:nvPr/>
            </p:nvSpPr>
            <p:spPr>
              <a:xfrm>
                <a:off x="1463537" y="3943747"/>
                <a:ext cx="2989193" cy="53107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sz="1600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プレゼンテーション</a:t>
                </a:r>
                <a:endParaRPr lang="en-US" altLang="ja-JP" sz="1600" kern="100" dirty="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ja-JP" altLang="en-US" sz="1600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資料の作成</a:t>
                </a:r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1463534" y="4474826"/>
                <a:ext cx="2989196" cy="991519"/>
              </a:xfrm>
              <a:prstGeom prst="roundRect">
                <a:avLst>
                  <a:gd name="adj" fmla="val 1486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構成に沿って情報を盛り込む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取捨選択した情報を盛り込む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資料の体裁を整える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資料のルールを決める</a:t>
                </a:r>
                <a:endParaRPr lang="ja-JP" sz="1400" kern="10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8087006" y="3966871"/>
              <a:ext cx="2989196" cy="1540860"/>
              <a:chOff x="8087006" y="3943747"/>
              <a:chExt cx="2989196" cy="1522598"/>
            </a:xfrm>
          </p:grpSpPr>
          <p:sp>
            <p:nvSpPr>
              <p:cNvPr id="29" name="片側の 2 つの角を丸めた四角形 28"/>
              <p:cNvSpPr/>
              <p:nvPr/>
            </p:nvSpPr>
            <p:spPr>
              <a:xfrm>
                <a:off x="8087008" y="3943747"/>
                <a:ext cx="2989193" cy="53107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sz="1600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発表準備</a:t>
                </a:r>
              </a:p>
            </p:txBody>
          </p:sp>
          <p:sp>
            <p:nvSpPr>
              <p:cNvPr id="30" name="角丸四角形 29"/>
              <p:cNvSpPr/>
              <p:nvPr/>
            </p:nvSpPr>
            <p:spPr>
              <a:xfrm>
                <a:off x="8087006" y="4474826"/>
                <a:ext cx="2989196" cy="991519"/>
              </a:xfrm>
              <a:prstGeom prst="roundRect">
                <a:avLst>
                  <a:gd name="adj" fmla="val 1486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リハーサル結果をもとにプレゼンテーション資料を見直す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プレゼンテーションに必要なツールを準備する</a:t>
                </a:r>
                <a:endParaRPr lang="ja-JP" sz="1400" kern="10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4775270" y="3966871"/>
              <a:ext cx="2989196" cy="1540860"/>
              <a:chOff x="4775270" y="3943747"/>
              <a:chExt cx="2989196" cy="1522598"/>
            </a:xfrm>
          </p:grpSpPr>
          <p:sp>
            <p:nvSpPr>
              <p:cNvPr id="31" name="片側の 2 つの角を丸めた四角形 30"/>
              <p:cNvSpPr/>
              <p:nvPr/>
            </p:nvSpPr>
            <p:spPr>
              <a:xfrm>
                <a:off x="4775273" y="3943747"/>
                <a:ext cx="2989193" cy="53107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sz="1600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リハーサル</a:t>
                </a:r>
              </a:p>
            </p:txBody>
          </p:sp>
          <p:sp>
            <p:nvSpPr>
              <p:cNvPr id="32" name="角丸四角形 31"/>
              <p:cNvSpPr/>
              <p:nvPr/>
            </p:nvSpPr>
            <p:spPr>
              <a:xfrm>
                <a:off x="4775270" y="4474826"/>
                <a:ext cx="2989196" cy="991519"/>
              </a:xfrm>
              <a:prstGeom prst="roundRect">
                <a:avLst>
                  <a:gd name="adj" fmla="val 1486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本番に近い条件でプレゼンテーションを行う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質疑応答の想定問答を作成する </a:t>
                </a:r>
                <a:endParaRPr lang="ja-JP" sz="1400" kern="10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0" name="右矢印 39"/>
            <p:cNvSpPr/>
            <p:nvPr/>
          </p:nvSpPr>
          <p:spPr>
            <a:xfrm>
              <a:off x="4392317" y="4504320"/>
              <a:ext cx="443365" cy="487766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41" name="右矢印 40"/>
            <p:cNvSpPr/>
            <p:nvPr/>
          </p:nvSpPr>
          <p:spPr>
            <a:xfrm>
              <a:off x="7704054" y="4504320"/>
              <a:ext cx="443365" cy="487766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8087006" y="2015731"/>
              <a:ext cx="2989196" cy="1540860"/>
              <a:chOff x="8087006" y="2015732"/>
              <a:chExt cx="2989196" cy="1522598"/>
            </a:xfrm>
          </p:grpSpPr>
          <p:sp>
            <p:nvSpPr>
              <p:cNvPr id="8" name="片側の 2 つの角を丸めた四角形 7"/>
              <p:cNvSpPr/>
              <p:nvPr/>
            </p:nvSpPr>
            <p:spPr>
              <a:xfrm>
                <a:off x="8087008" y="2015732"/>
                <a:ext cx="2989193" cy="53107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sz="1600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情報収集</a:t>
                </a:r>
              </a:p>
            </p:txBody>
          </p:sp>
          <p:sp>
            <p:nvSpPr>
              <p:cNvPr id="9" name="角丸四角形 8"/>
              <p:cNvSpPr/>
              <p:nvPr/>
            </p:nvSpPr>
            <p:spPr>
              <a:xfrm>
                <a:off x="8087006" y="2546811"/>
                <a:ext cx="2989196" cy="991519"/>
              </a:xfrm>
              <a:prstGeom prst="roundRect">
                <a:avLst>
                  <a:gd name="adj" fmla="val 1486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手持ちの情報を確認する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不足している情報を確認する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情報やデータを収集する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情報の整理や取捨選択を行う</a:t>
                </a:r>
                <a:endParaRPr lang="ja-JP" sz="1400" kern="10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9" name="右矢印 38"/>
            <p:cNvSpPr/>
            <p:nvPr/>
          </p:nvSpPr>
          <p:spPr>
            <a:xfrm>
              <a:off x="7704054" y="2539278"/>
              <a:ext cx="443365" cy="487766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42" name="右矢印 41"/>
            <p:cNvSpPr/>
            <p:nvPr/>
          </p:nvSpPr>
          <p:spPr>
            <a:xfrm rot="10800000">
              <a:off x="1086678" y="3661834"/>
              <a:ext cx="10323444" cy="20539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3" name="矢印: 上向き折線 2">
              <a:extLst>
                <a:ext uri="{FF2B5EF4-FFF2-40B4-BE49-F238E27FC236}">
                  <a16:creationId xmlns:a16="http://schemas.microsoft.com/office/drawing/2014/main" id="{64A852A8-62D3-482C-B6D8-9AE9B6ECA76D}"/>
                </a:ext>
              </a:extLst>
            </p:cNvPr>
            <p:cNvSpPr/>
            <p:nvPr/>
          </p:nvSpPr>
          <p:spPr>
            <a:xfrm rot="16200000" flipH="1" flipV="1">
              <a:off x="573979" y="4068513"/>
              <a:ext cx="1360740" cy="547381"/>
            </a:xfrm>
            <a:prstGeom prst="bentUpArrow">
              <a:avLst>
                <a:gd name="adj1" fmla="val 37809"/>
                <a:gd name="adj2" fmla="val 46417"/>
                <a:gd name="adj3" fmla="val 43353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L 字 43">
              <a:extLst>
                <a:ext uri="{FF2B5EF4-FFF2-40B4-BE49-F238E27FC236}">
                  <a16:creationId xmlns:a16="http://schemas.microsoft.com/office/drawing/2014/main" id="{1A3ABE77-C78C-4122-BDE5-6ED76B41FC1F}"/>
                </a:ext>
              </a:extLst>
            </p:cNvPr>
            <p:cNvSpPr/>
            <p:nvPr/>
          </p:nvSpPr>
          <p:spPr>
            <a:xfrm rot="5400000" flipV="1">
              <a:off x="10686023" y="2986334"/>
              <a:ext cx="1209666" cy="547386"/>
            </a:xfrm>
            <a:prstGeom prst="corner">
              <a:avLst>
                <a:gd name="adj1" fmla="val 43332"/>
                <a:gd name="adj2" fmla="val 47579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8184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プレゼンテーション会場の調査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プレゼンテーション会場の主なチェックポイント 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□自社から会場までの距離と時間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□会場のレイアウト、広さ、明るさ、声の通りやすさ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□机、いす、司会者台、筆記用具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□パソコン、インターネット環境（</a:t>
            </a:r>
            <a:r>
              <a:rPr lang="en-US" altLang="ja-JP" dirty="0"/>
              <a:t>Wi-Fi</a:t>
            </a:r>
            <a:r>
              <a:rPr lang="ja-JP" altLang="en-US" dirty="0"/>
              <a:t>や</a:t>
            </a:r>
            <a:r>
              <a:rPr lang="en-US" altLang="ja-JP" dirty="0"/>
              <a:t>LAN</a:t>
            </a:r>
            <a:r>
              <a:rPr lang="ja-JP" altLang="en-US" dirty="0"/>
              <a:t>ケーブル）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□マイク、ホワイトボード、プロジェクター、スクリーン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□空調や照明機器などの調整設備や電源設備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□コピー機、プリンター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618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リハーサルの実施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ja-JP" altLang="en-US" sz="2400" dirty="0"/>
              <a:t>台本を作成しておく</a:t>
            </a:r>
            <a:endParaRPr lang="en-US" altLang="ja-JP" sz="2400" dirty="0"/>
          </a:p>
          <a:p>
            <a:pPr marL="457200" lvl="1" indent="0">
              <a:buNone/>
            </a:pPr>
            <a:r>
              <a:rPr lang="ja-JP" altLang="en-US" dirty="0"/>
              <a:t>プレゼンテーション資料をそのまま読むのではなく、発表用の台本を作成しておきます。</a:t>
            </a:r>
            <a:r>
              <a:rPr lang="en-US" altLang="ja-JP" dirty="0"/>
              <a:t>PowerPoint </a:t>
            </a:r>
            <a:r>
              <a:rPr lang="ja-JP" altLang="en-US" dirty="0"/>
              <a:t>には、発表用の台本を作成できるノート機能があります。</a:t>
            </a:r>
          </a:p>
          <a:p>
            <a:r>
              <a:rPr lang="ja-JP" altLang="en-US" sz="2400" dirty="0"/>
              <a:t>本番同様、始めから終わりまで通して発表してみる</a:t>
            </a:r>
            <a:endParaRPr lang="en-US" altLang="ja-JP" sz="2400" dirty="0"/>
          </a:p>
          <a:p>
            <a:pPr marL="457200" lvl="1" indent="0">
              <a:buNone/>
            </a:pPr>
            <a:r>
              <a:rPr lang="ja-JP" altLang="en-US" dirty="0"/>
              <a:t>リハーサルは、友人や同僚・上司などの第三者に聞いてもらい、客観的に評価してもらうとよいでしょう。この段階で制限時間を超えてしまうようなら、プレゼンテーション資料を見直す必要があります。</a:t>
            </a:r>
          </a:p>
          <a:p>
            <a:r>
              <a:rPr lang="ja-JP" altLang="en-US" sz="2400" dirty="0"/>
              <a:t>質疑応答時の想定問答を作成する</a:t>
            </a:r>
            <a:endParaRPr lang="en-US" altLang="ja-JP" sz="2400" dirty="0"/>
          </a:p>
          <a:p>
            <a:pPr marL="457200" lvl="1" indent="0">
              <a:buNone/>
            </a:pPr>
            <a:r>
              <a:rPr lang="ja-JP" altLang="en-US" dirty="0"/>
              <a:t>プレゼンテーションの終了後に質疑応答の時間を設ける場合があります。聞き手は発表内容について、疑問点や不明点を質問してきます。あらかじめ質問されそうな項目を想定し、問答集を作成しておくと、本番であわてずに対処でき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112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altLang="ja-JP" sz="3200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Chapter1</a:t>
            </a:r>
            <a:br>
              <a:rPr lang="en-US" altLang="ja-JP" sz="4000" dirty="0"/>
            </a:br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プレゼンテーションとは 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プレゼンテーションの定義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000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プレゼンテーションの必要性</a:t>
            </a:r>
          </a:p>
        </p:txBody>
      </p:sp>
    </p:spTree>
    <p:extLst>
      <p:ext uri="{BB962C8B-B14F-4D97-AF65-F5344CB8AC3E}">
        <p14:creationId xmlns:p14="http://schemas.microsoft.com/office/powerpoint/2010/main" val="664319367"/>
      </p:ext>
    </p:extLst>
  </p:cSld>
  <p:clrMapOvr>
    <a:masterClrMapping/>
  </p:clrMapOvr>
  <p:transition spd="slow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dirty="0">
                <a:solidFill>
                  <a:schemeClr val="accent1"/>
                </a:solidFill>
              </a:rPr>
              <a:t>Chapter4</a:t>
            </a:r>
            <a:br>
              <a:rPr kumimoji="1" lang="en-US" altLang="ja-JP" dirty="0"/>
            </a:br>
            <a:r>
              <a:rPr kumimoji="1" lang="ja-JP" altLang="en-US" sz="4000" dirty="0"/>
              <a:t>魅せる資料の作成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226330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ja-JP" altLang="en-US" dirty="0"/>
              <a:t>文字情報を「魅せる要素」にする工夫</a:t>
            </a:r>
            <a:endParaRPr lang="en-US" altLang="ja-JP" dirty="0"/>
          </a:p>
          <a:p>
            <a:pPr>
              <a:lnSpc>
                <a:spcPct val="100000"/>
              </a:lnSpc>
            </a:pPr>
            <a:r>
              <a:rPr lang="ja-JP" altLang="en-US" dirty="0"/>
              <a:t>文字情報をビジュアル化する工夫</a:t>
            </a:r>
          </a:p>
          <a:p>
            <a:pPr>
              <a:lnSpc>
                <a:spcPct val="100000"/>
              </a:lnSpc>
            </a:pPr>
            <a:r>
              <a:rPr lang="ja-JP" altLang="en-US" dirty="0"/>
              <a:t>魅せる図にする工夫</a:t>
            </a:r>
          </a:p>
          <a:p>
            <a:pPr>
              <a:lnSpc>
                <a:spcPct val="100000"/>
              </a:lnSpc>
            </a:pPr>
            <a:r>
              <a:rPr lang="ja-JP" altLang="en-US" dirty="0"/>
              <a:t>魅せるグラフにする工夫</a:t>
            </a:r>
          </a:p>
        </p:txBody>
      </p:sp>
    </p:spTree>
    <p:extLst>
      <p:ext uri="{BB962C8B-B14F-4D97-AF65-F5344CB8AC3E}">
        <p14:creationId xmlns:p14="http://schemas.microsoft.com/office/powerpoint/2010/main" val="4125033682"/>
      </p:ext>
    </p:extLst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文字情報を「魅せる要素」にする工夫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簡潔に伝える</a:t>
            </a:r>
          </a:p>
          <a:p>
            <a:r>
              <a:rPr lang="ja-JP" altLang="en-US" dirty="0"/>
              <a:t>的確に伝える</a:t>
            </a:r>
          </a:p>
          <a:p>
            <a:r>
              <a:rPr lang="ja-JP" altLang="en-US" dirty="0"/>
              <a:t>統一した表現で伝える 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51173"/>
              </p:ext>
            </p:extLst>
          </p:nvPr>
        </p:nvGraphicFramePr>
        <p:xfrm>
          <a:off x="4744278" y="2205774"/>
          <a:ext cx="6310575" cy="3474720"/>
        </p:xfrm>
        <a:graphic>
          <a:graphicData uri="http://schemas.openxmlformats.org/drawingml/2006/table">
            <a:tbl>
              <a:tblPr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696279">
                  <a:extLst>
                    <a:ext uri="{9D8B030D-6E8A-4147-A177-3AD203B41FA5}">
                      <a16:colId xmlns:a16="http://schemas.microsoft.com/office/drawing/2014/main" val="445272352"/>
                    </a:ext>
                  </a:extLst>
                </a:gridCol>
                <a:gridCol w="4614296">
                  <a:extLst>
                    <a:ext uri="{9D8B030D-6E8A-4147-A177-3AD203B41FA5}">
                      <a16:colId xmlns:a16="http://schemas.microsoft.com/office/drawing/2014/main" val="1054277983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レイアウト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各資料の体裁（レイアウト）を統一します。</a:t>
                      </a: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PowerPoint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のテーマ機能を使うと簡単に作成できます。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486486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タイトル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フォントなどを統一し、タイトルが一目でわかるようにします。</a:t>
                      </a: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ページに</a:t>
                      </a: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タイトルが基本です。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9417608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配色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色のトーンを統一し、ポイントだけ色を変えます。</a:t>
                      </a: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ページに</a:t>
                      </a: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色までが受け入れやすいとされています。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6965306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箇条書き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箇条書きで提案内容を列挙すると、簡潔でわかりやすい内容になります。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878615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矢印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上から下へ、左から右へが矢印の基本です。最初にルール化しておくとよいでしょう。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247445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アニメーション効果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順番に表示したり消去したりすることで、該当箇所に注目させることができ、 聞き手の理解を促進させます。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212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110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文字情報をビジュアル化する工夫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文字情報のビジュアル化の例</a:t>
            </a:r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ビジュアル化のメリット</a:t>
            </a:r>
          </a:p>
          <a:p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1460996" y="2575007"/>
            <a:ext cx="2088000" cy="939819"/>
          </a:xfrm>
          <a:prstGeom prst="roundRect">
            <a:avLst>
              <a:gd name="adj" fmla="val 7635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600" kern="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文字の羅列</a:t>
            </a:r>
            <a:endParaRPr lang="en-US" altLang="ja-JP" sz="1600" kern="1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ja-JP" altLang="en-US" sz="1600" kern="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数字の羅列</a:t>
            </a:r>
            <a:endParaRPr lang="ja-JP" altLang="en-US" kern="1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3983100" y="2575007"/>
            <a:ext cx="2088000" cy="939819"/>
          </a:xfrm>
          <a:prstGeom prst="roundRect">
            <a:avLst>
              <a:gd name="adj" fmla="val 7635"/>
            </a:avLst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600" kern="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表やグラフにする</a:t>
            </a:r>
          </a:p>
        </p:txBody>
      </p:sp>
      <p:sp>
        <p:nvSpPr>
          <p:cNvPr id="7" name="右矢印 6"/>
          <p:cNvSpPr/>
          <p:nvPr/>
        </p:nvSpPr>
        <p:spPr>
          <a:xfrm>
            <a:off x="3434743" y="2854722"/>
            <a:ext cx="662609" cy="380388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6444750" y="2575007"/>
            <a:ext cx="2088000" cy="939819"/>
          </a:xfrm>
          <a:prstGeom prst="roundRect">
            <a:avLst>
              <a:gd name="adj" fmla="val 7635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600" kern="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長い文章</a:t>
            </a:r>
            <a:endParaRPr lang="en-US" altLang="ja-JP" sz="1600" kern="1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ja-JP" altLang="en-US" sz="1600" kern="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複雑なスケジュール</a:t>
            </a:r>
          </a:p>
        </p:txBody>
      </p:sp>
      <p:sp>
        <p:nvSpPr>
          <p:cNvPr id="16" name="角丸四角形 15"/>
          <p:cNvSpPr/>
          <p:nvPr/>
        </p:nvSpPr>
        <p:spPr>
          <a:xfrm>
            <a:off x="8966854" y="2575007"/>
            <a:ext cx="2088000" cy="939819"/>
          </a:xfrm>
          <a:prstGeom prst="roundRect">
            <a:avLst>
              <a:gd name="adj" fmla="val 7635"/>
            </a:avLst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600" kern="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図にする</a:t>
            </a:r>
          </a:p>
        </p:txBody>
      </p:sp>
      <p:sp>
        <p:nvSpPr>
          <p:cNvPr id="17" name="右矢印 16"/>
          <p:cNvSpPr/>
          <p:nvPr/>
        </p:nvSpPr>
        <p:spPr>
          <a:xfrm>
            <a:off x="8418497" y="2854722"/>
            <a:ext cx="662609" cy="380388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dirty="0"/>
          </a:p>
        </p:txBody>
      </p:sp>
      <p:grpSp>
        <p:nvGrpSpPr>
          <p:cNvPr id="23" name="グループ化 22"/>
          <p:cNvGrpSpPr/>
          <p:nvPr/>
        </p:nvGrpSpPr>
        <p:grpSpPr>
          <a:xfrm>
            <a:off x="1460996" y="4544011"/>
            <a:ext cx="9593858" cy="939819"/>
            <a:chOff x="1460996" y="4544011"/>
            <a:chExt cx="9593858" cy="939819"/>
          </a:xfrm>
        </p:grpSpPr>
        <p:sp>
          <p:nvSpPr>
            <p:cNvPr id="19" name="角丸四角形 18"/>
            <p:cNvSpPr/>
            <p:nvPr/>
          </p:nvSpPr>
          <p:spPr>
            <a:xfrm>
              <a:off x="1460996" y="4544011"/>
              <a:ext cx="4610104" cy="939819"/>
            </a:xfrm>
            <a:prstGeom prst="roundRect">
              <a:avLst>
                <a:gd name="adj" fmla="val 7635"/>
              </a:avLst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600" kern="1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多くの情報を短時間で伝達できる</a:t>
              </a:r>
            </a:p>
          </p:txBody>
        </p:sp>
        <p:sp>
          <p:nvSpPr>
            <p:cNvPr id="21" name="角丸四角形 20"/>
            <p:cNvSpPr/>
            <p:nvPr/>
          </p:nvSpPr>
          <p:spPr>
            <a:xfrm>
              <a:off x="6444750" y="4544011"/>
              <a:ext cx="4610104" cy="939819"/>
            </a:xfrm>
            <a:prstGeom prst="roundRect">
              <a:avLst>
                <a:gd name="adj" fmla="val 7635"/>
              </a:avLst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600" kern="1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記憶に残る確率が高い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7572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魅せる図にする工夫①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534696" y="2015732"/>
            <a:ext cx="9520158" cy="3854981"/>
          </a:xfrm>
        </p:spPr>
        <p:txBody>
          <a:bodyPr>
            <a:noAutofit/>
          </a:bodyPr>
          <a:lstStyle/>
          <a:p>
            <a:r>
              <a:rPr lang="ja-JP" altLang="en-US" dirty="0"/>
              <a:t>図とグラフの違い</a:t>
            </a:r>
            <a:endParaRPr lang="en-US" altLang="ja-JP" dirty="0"/>
          </a:p>
          <a:p>
            <a:pPr marL="457200" lvl="1" indent="0">
              <a:lnSpc>
                <a:spcPct val="100000"/>
              </a:lnSpc>
              <a:buNone/>
            </a:pPr>
            <a:r>
              <a:rPr lang="ja-JP" altLang="en-US" sz="1400" dirty="0"/>
              <a:t>グラフは、数値情報をビジュアル化したもので、表現方法は標準化されています。</a:t>
            </a:r>
            <a:br>
              <a:rPr lang="en-US" altLang="ja-JP" sz="1400" dirty="0"/>
            </a:br>
            <a:r>
              <a:rPr lang="ja-JP" altLang="en-US" sz="1400" dirty="0"/>
              <a:t>図は、文章で説明する情報をビジュアル化したもので、表現方法は作成者の自由です。</a:t>
            </a:r>
          </a:p>
          <a:p>
            <a:r>
              <a:rPr lang="ja-JP" altLang="en-US" dirty="0"/>
              <a:t>「読む」から「見る」へ</a:t>
            </a:r>
            <a:endParaRPr lang="en-US" altLang="ja-JP" dirty="0"/>
          </a:p>
          <a:p>
            <a:pPr marL="457200" lvl="1" indent="0">
              <a:lnSpc>
                <a:spcPct val="100000"/>
              </a:lnSpc>
              <a:buNone/>
            </a:pPr>
            <a:r>
              <a:rPr lang="ja-JP" altLang="en-US" sz="1400" dirty="0"/>
              <a:t>文章で説明する情報を視覚的に表現すると、聞き手は読み込む負担が軽減されます。また、聞き手がプレゼンテーションの内容に集中できるようになり、訴求効果も高まります。</a:t>
            </a:r>
          </a:p>
          <a:p>
            <a:r>
              <a:rPr lang="ja-JP" altLang="en-US" dirty="0"/>
              <a:t>言葉（文章）だけでは伝えられない内容のイメージ化</a:t>
            </a:r>
            <a:endParaRPr lang="en-US" altLang="ja-JP" dirty="0"/>
          </a:p>
          <a:p>
            <a:pPr marL="457200" lvl="1" indent="0">
              <a:lnSpc>
                <a:spcPct val="100000"/>
              </a:lnSpc>
              <a:buNone/>
            </a:pPr>
            <a:r>
              <a:rPr lang="ja-JP" altLang="en-US" sz="1400" dirty="0"/>
              <a:t>複雑な内容の構造や、複数の項目の関連性など、言葉では表現しにくいものを、聞き手に直観的に理解してもらうことができ、簡潔な表現で伝えることができます。</a:t>
            </a:r>
          </a:p>
          <a:p>
            <a:r>
              <a:rPr lang="ja-JP" altLang="en-US" dirty="0"/>
              <a:t>作成者の創造力や工夫が決め手</a:t>
            </a:r>
            <a:endParaRPr lang="en-US" altLang="ja-JP" dirty="0"/>
          </a:p>
          <a:p>
            <a:pPr marL="457200" lvl="1" indent="0">
              <a:lnSpc>
                <a:spcPct val="100000"/>
              </a:lnSpc>
              <a:buNone/>
            </a:pPr>
            <a:r>
              <a:rPr lang="ja-JP" altLang="en-US" sz="1400" dirty="0"/>
              <a:t>図は自由度が高く、さまざまに表現できる反面、作成者自身がその構造や関連性などを理解し、整理しておく必要があります。図の表現方法は基本的には作成者の自由ですが、目的に対応した一般的な図があります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92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魅せる図にする工夫②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相関関係を表現する図</a:t>
            </a:r>
            <a:endParaRPr lang="en-US" altLang="ja-JP" dirty="0"/>
          </a:p>
          <a:p>
            <a:pPr marL="0" indent="0">
              <a:buNone/>
              <a:tabLst>
                <a:tab pos="1346200" algn="l"/>
                <a:tab pos="4749800" algn="l"/>
              </a:tabLst>
            </a:pPr>
            <a:r>
              <a:rPr lang="ja-JP" altLang="en-US" sz="1600" dirty="0"/>
              <a:t>①ベンチャート</a:t>
            </a:r>
            <a:r>
              <a:rPr lang="en-US" altLang="ja-JP" sz="1600" dirty="0"/>
              <a:t>	</a:t>
            </a:r>
            <a:r>
              <a:rPr lang="ja-JP" altLang="en-US" sz="1600" dirty="0"/>
              <a:t>②ポジショニングマップ  </a:t>
            </a:r>
            <a:endParaRPr kumimoji="1" lang="ja-JP" altLang="en-US" sz="1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4697" y="2954018"/>
            <a:ext cx="4561304" cy="26126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2903" y="2954017"/>
            <a:ext cx="4561304" cy="26162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5670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4696" y="1686106"/>
            <a:ext cx="3850676" cy="22117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534696" y="765566"/>
            <a:ext cx="9520158" cy="34506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800" kern="1200" cap="none" baseline="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400" kern="1200" cap="none" baseline="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構造を表現する図</a:t>
            </a:r>
            <a:endParaRPr lang="en-US" altLang="ja-JP" dirty="0"/>
          </a:p>
          <a:p>
            <a:pPr marL="0" indent="0">
              <a:buFont typeface="Arial" panose="020B0604020202020204" pitchFamily="34" charset="0"/>
              <a:buNone/>
              <a:tabLst>
                <a:tab pos="1346200" algn="l"/>
                <a:tab pos="4749800" algn="l"/>
              </a:tabLst>
            </a:pPr>
            <a:r>
              <a:rPr lang="ja-JP" altLang="en-US" sz="1600" dirty="0"/>
              <a:t>①焦点チャート</a:t>
            </a:r>
            <a:r>
              <a:rPr lang="en-US" altLang="ja-JP" sz="1600" dirty="0"/>
              <a:t>	</a:t>
            </a:r>
            <a:r>
              <a:rPr lang="ja-JP" altLang="en-US" sz="1600" dirty="0"/>
              <a:t>③三角チャート  </a:t>
            </a:r>
            <a:endParaRPr lang="ja-JP" altLang="en-US" sz="18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4099" y="3805408"/>
            <a:ext cx="3788259" cy="21649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テキスト ボックス 9"/>
          <p:cNvSpPr txBox="1"/>
          <p:nvPr/>
        </p:nvSpPr>
        <p:spPr>
          <a:xfrm>
            <a:off x="1337295" y="3969730"/>
            <a:ext cx="1259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tabLst>
                <a:tab pos="1346200" algn="l"/>
                <a:tab pos="5740400" algn="l"/>
              </a:tabLst>
            </a:pP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②拡散</a:t>
            </a:r>
            <a:b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チャート</a:t>
            </a:r>
            <a:endParaRPr kumimoji="1" lang="ja-JP" altLang="en-US" sz="1600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2902" y="1691022"/>
            <a:ext cx="3850676" cy="22068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0432" y="3805407"/>
            <a:ext cx="3850676" cy="21649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テキスト ボックス 12"/>
          <p:cNvSpPr txBox="1"/>
          <p:nvPr/>
        </p:nvSpPr>
        <p:spPr>
          <a:xfrm>
            <a:off x="6294775" y="3969730"/>
            <a:ext cx="1259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tabLst>
                <a:tab pos="1346200" algn="l"/>
                <a:tab pos="5740400" algn="l"/>
              </a:tabLst>
            </a:pP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④フロー</a:t>
            </a:r>
            <a:b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チャート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62735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4696" y="1642645"/>
            <a:ext cx="3850674" cy="22117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534696" y="765566"/>
            <a:ext cx="9520158" cy="34506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800" kern="1200" cap="none" baseline="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400" kern="1200" cap="none" baseline="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整理・評価を表現する図</a:t>
            </a:r>
            <a:endParaRPr lang="en-US" altLang="ja-JP" dirty="0"/>
          </a:p>
          <a:p>
            <a:pPr marL="0" indent="0">
              <a:buFont typeface="Arial" panose="020B0604020202020204" pitchFamily="34" charset="0"/>
              <a:buNone/>
              <a:tabLst>
                <a:tab pos="4749800" algn="l"/>
              </a:tabLst>
            </a:pPr>
            <a:r>
              <a:rPr lang="ja-JP" altLang="en-US" sz="1600" dirty="0"/>
              <a:t>①系統図</a:t>
            </a:r>
            <a:r>
              <a:rPr lang="en-US" altLang="ja-JP" sz="1600" dirty="0"/>
              <a:t>	</a:t>
            </a:r>
            <a:r>
              <a:rPr lang="ja-JP" altLang="en-US" sz="1600" dirty="0"/>
              <a:t>③特性要因図 </a:t>
            </a:r>
            <a:endParaRPr lang="ja-JP" altLang="en-US" sz="18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4100" y="3793376"/>
            <a:ext cx="3800289" cy="21649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テキスト ボックス 9"/>
          <p:cNvSpPr txBox="1"/>
          <p:nvPr/>
        </p:nvSpPr>
        <p:spPr>
          <a:xfrm>
            <a:off x="1337295" y="3969730"/>
            <a:ext cx="12593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tabLst>
                <a:tab pos="1346200" algn="l"/>
                <a:tab pos="5740400" algn="l"/>
              </a:tabLst>
            </a:pP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②親和図</a:t>
            </a:r>
            <a:endParaRPr kumimoji="1" lang="ja-JP" altLang="en-US" sz="1600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2903" y="1647561"/>
            <a:ext cx="3864098" cy="22068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1194" y="3793376"/>
            <a:ext cx="3800290" cy="21649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テキスト ボックス 12"/>
          <p:cNvSpPr txBox="1"/>
          <p:nvPr/>
        </p:nvSpPr>
        <p:spPr>
          <a:xfrm>
            <a:off x="6294775" y="3969730"/>
            <a:ext cx="1259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tabLst>
                <a:tab pos="1346200" algn="l"/>
                <a:tab pos="5740400" algn="l"/>
              </a:tabLst>
            </a:pP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④マトリ</a:t>
            </a:r>
            <a:b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クス図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2097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1193" y="3745248"/>
            <a:ext cx="3850673" cy="2164947"/>
          </a:xfrm>
          <a:prstGeom prst="rect">
            <a:avLst/>
          </a:prstGeom>
        </p:spPr>
      </p:pic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534696" y="765566"/>
            <a:ext cx="9520158" cy="34506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800" kern="1200" cap="none" baseline="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400" kern="1200" cap="none" baseline="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日程・計画を表現する図</a:t>
            </a:r>
            <a:endParaRPr lang="en-US" altLang="ja-JP" dirty="0"/>
          </a:p>
          <a:p>
            <a:pPr marL="0" indent="0">
              <a:buFont typeface="Arial" panose="020B0604020202020204" pitchFamily="34" charset="0"/>
              <a:buNone/>
              <a:tabLst>
                <a:tab pos="4749800" algn="l"/>
              </a:tabLst>
            </a:pPr>
            <a:r>
              <a:rPr lang="ja-JP" altLang="en-US" sz="1600" dirty="0"/>
              <a:t>①ガントチャート系統図 </a:t>
            </a:r>
            <a:endParaRPr lang="ja-JP" altLang="en-US" sz="1800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7025" y="3745247"/>
            <a:ext cx="5387829" cy="21649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テキスト ボックス 17"/>
          <p:cNvSpPr txBox="1"/>
          <p:nvPr/>
        </p:nvSpPr>
        <p:spPr>
          <a:xfrm>
            <a:off x="8897735" y="3261478"/>
            <a:ext cx="23438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tabLst>
                <a:tab pos="1346200" algn="l"/>
                <a:tab pos="5740400" algn="l"/>
              </a:tabLst>
            </a:pP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PERT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（パート）図 </a:t>
            </a:r>
            <a:endParaRPr kumimoji="1" lang="ja-JP" altLang="en-US" sz="16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44F28D5-0676-4675-BCDA-52B4217F9A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924" y="1695701"/>
            <a:ext cx="6127967" cy="18802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0560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魅せるグラフにする工夫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表とグラフの比較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795417"/>
              </p:ext>
            </p:extLst>
          </p:nvPr>
        </p:nvGraphicFramePr>
        <p:xfrm>
          <a:off x="1534696" y="2443098"/>
          <a:ext cx="3640587" cy="25958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368000">
                  <a:extLst>
                    <a:ext uri="{9D8B030D-6E8A-4147-A177-3AD203B41FA5}">
                      <a16:colId xmlns:a16="http://schemas.microsoft.com/office/drawing/2014/main" val="1949319324"/>
                    </a:ext>
                  </a:extLst>
                </a:gridCol>
                <a:gridCol w="757529">
                  <a:extLst>
                    <a:ext uri="{9D8B030D-6E8A-4147-A177-3AD203B41FA5}">
                      <a16:colId xmlns:a16="http://schemas.microsoft.com/office/drawing/2014/main" val="3283093637"/>
                    </a:ext>
                  </a:extLst>
                </a:gridCol>
                <a:gridCol w="757529">
                  <a:extLst>
                    <a:ext uri="{9D8B030D-6E8A-4147-A177-3AD203B41FA5}">
                      <a16:colId xmlns:a16="http://schemas.microsoft.com/office/drawing/2014/main" val="716744767"/>
                    </a:ext>
                  </a:extLst>
                </a:gridCol>
                <a:gridCol w="757529">
                  <a:extLst>
                    <a:ext uri="{9D8B030D-6E8A-4147-A177-3AD203B41FA5}">
                      <a16:colId xmlns:a16="http://schemas.microsoft.com/office/drawing/2014/main" val="24001159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335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2018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endParaRPr kumimoji="1" lang="en-US" altLang="ja-JP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4.3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2.4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2.0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221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2018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4.4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2.0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4408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2018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3.5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1.8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3.0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958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2019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 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4.5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2.8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4.0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7417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2019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 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2.4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2.0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4.5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620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2019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 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4.4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2.0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5.5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634571"/>
                  </a:ext>
                </a:extLst>
              </a:tr>
            </a:tbl>
          </a:graphicData>
        </a:graphic>
      </p:graphicFrame>
      <p:sp>
        <p:nvSpPr>
          <p:cNvPr id="8" name="右矢印 7"/>
          <p:cNvSpPr/>
          <p:nvPr/>
        </p:nvSpPr>
        <p:spPr>
          <a:xfrm>
            <a:off x="5273867" y="3500045"/>
            <a:ext cx="1083899" cy="481985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2394103" y="5412537"/>
            <a:ext cx="4062247" cy="4907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2000" b="1" kern="100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グラフ化すると売上の推移や伸びなどを把握しやすい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7EBA6EBA-56A0-40D7-BD54-66C3B23C12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4934" y="2015732"/>
            <a:ext cx="4881903" cy="37380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761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1534696" y="765566"/>
            <a:ext cx="9520158" cy="34506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800" kern="1200" cap="none" baseline="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400" kern="1200" cap="none" baseline="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グラフの種類と特徴</a:t>
            </a:r>
            <a:endParaRPr lang="en-US" altLang="ja-JP" dirty="0"/>
          </a:p>
          <a:p>
            <a:pPr marL="0" indent="0">
              <a:buFont typeface="Arial" panose="020B0604020202020204" pitchFamily="34" charset="0"/>
              <a:buNone/>
              <a:tabLst>
                <a:tab pos="4749800" algn="l"/>
              </a:tabLst>
            </a:pPr>
            <a:r>
              <a:rPr lang="ja-JP" altLang="en-US" sz="1600" dirty="0"/>
              <a:t>①棒グラフ</a:t>
            </a:r>
            <a:r>
              <a:rPr lang="en-US" altLang="ja-JP" sz="1600" dirty="0"/>
              <a:t>	</a:t>
            </a:r>
            <a:r>
              <a:rPr lang="ja-JP" altLang="en-US" sz="1600" dirty="0"/>
              <a:t>③円グラフ </a:t>
            </a:r>
            <a:endParaRPr lang="ja-JP" altLang="en-US" sz="18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0219" y="1649937"/>
            <a:ext cx="2234530" cy="22075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9826" y="3700915"/>
            <a:ext cx="2560212" cy="22536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テキスト ボックス 8"/>
          <p:cNvSpPr txBox="1"/>
          <p:nvPr/>
        </p:nvSpPr>
        <p:spPr>
          <a:xfrm>
            <a:off x="1337295" y="3969730"/>
            <a:ext cx="1259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tabLst>
                <a:tab pos="1346200" algn="l"/>
                <a:tab pos="5740400" algn="l"/>
              </a:tabLst>
            </a:pP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②折れ線</a:t>
            </a:r>
            <a:b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グラフ</a:t>
            </a:r>
            <a:endParaRPr kumimoji="1" lang="ja-JP" altLang="en-US" sz="1600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17399" y="1645426"/>
            <a:ext cx="3850673" cy="22120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4100" y="3745248"/>
            <a:ext cx="3764195" cy="21649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テキスト ボックス 12"/>
          <p:cNvSpPr txBox="1"/>
          <p:nvPr/>
        </p:nvSpPr>
        <p:spPr>
          <a:xfrm>
            <a:off x="6501648" y="3974856"/>
            <a:ext cx="1232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tabLst>
                <a:tab pos="1346200" algn="l"/>
                <a:tab pos="5740400" algn="l"/>
              </a:tabLst>
            </a:pP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④レーダー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7800" indent="-177800">
              <a:tabLst>
                <a:tab pos="1346200" algn="l"/>
                <a:tab pos="5740400" algn="l"/>
              </a:tabLst>
            </a:pP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チャート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37991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プレゼンテーションの定義①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sz="2200" dirty="0"/>
              <a:t>話し手から聞き手への情報のプレゼント </a:t>
            </a:r>
            <a:endParaRPr lang="en-US" altLang="ja-JP" sz="2200" dirty="0"/>
          </a:p>
          <a:p>
            <a:pPr marL="457200" lvl="1" indent="0">
              <a:buNone/>
            </a:pPr>
            <a:r>
              <a:rPr lang="ja-JP" altLang="en-US" sz="1600" dirty="0"/>
              <a:t>プレゼンテーションとは、「話し手から聞き手へ情報をプレゼントすること」ととらえることができます。聞き手に喜ばれるプレゼンテーションを行うためには、聞き手が知りたい情報をわかりやすく伝える必要があります。</a:t>
            </a:r>
          </a:p>
          <a:p>
            <a:r>
              <a:rPr lang="ja-JP" altLang="en-US" sz="2200" dirty="0"/>
              <a:t>プレゼンテーションに必要な要素</a:t>
            </a:r>
            <a:endParaRPr lang="en-US" altLang="ja-JP" sz="2200" dirty="0"/>
          </a:p>
          <a:p>
            <a:pPr marL="457200" lvl="1" indent="0">
              <a:buNone/>
            </a:pPr>
            <a:r>
              <a:rPr lang="ja-JP" altLang="en-US" sz="1600" dirty="0"/>
              <a:t>次の要素が相乗効果を発揮して初めてプレゼンテーションといえます。</a:t>
            </a:r>
            <a:endParaRPr lang="en-US" altLang="ja-JP" sz="1600" dirty="0"/>
          </a:p>
          <a:p>
            <a:pPr marL="457200" lvl="1" indent="0">
              <a:buNone/>
            </a:pPr>
            <a:r>
              <a:rPr lang="ja-JP" altLang="en-US" sz="1600" dirty="0"/>
              <a:t>①内容（</a:t>
            </a:r>
            <a:r>
              <a:rPr lang="en-US" altLang="ja-JP" sz="1600" dirty="0"/>
              <a:t>What</a:t>
            </a:r>
            <a:r>
              <a:rPr lang="ja-JP" altLang="en-US" sz="1600" dirty="0"/>
              <a:t>＝何を） </a:t>
            </a:r>
            <a:endParaRPr lang="en-US" altLang="ja-JP" sz="1600" dirty="0"/>
          </a:p>
          <a:p>
            <a:pPr marL="457200" lvl="1" indent="0">
              <a:buNone/>
            </a:pPr>
            <a:r>
              <a:rPr lang="ja-JP" altLang="en-US" sz="1600" dirty="0"/>
              <a:t>②技術（</a:t>
            </a:r>
            <a:r>
              <a:rPr lang="en-US" altLang="ja-JP" sz="1600" dirty="0"/>
              <a:t>How</a:t>
            </a:r>
            <a:r>
              <a:rPr lang="ja-JP" altLang="en-US" sz="1600" dirty="0"/>
              <a:t>＝どのように）</a:t>
            </a:r>
            <a:endParaRPr lang="en-US" altLang="ja-JP" sz="1600" dirty="0"/>
          </a:p>
          <a:p>
            <a:pPr marL="457200" lvl="1" indent="0">
              <a:buNone/>
            </a:pPr>
            <a:r>
              <a:rPr lang="en-US" altLang="ja-JP" sz="1600" dirty="0"/>
              <a:t>	</a:t>
            </a:r>
            <a:r>
              <a:rPr lang="ja-JP" altLang="en-US" sz="1600" dirty="0"/>
              <a:t>プレゼンテーションの資料作成技術</a:t>
            </a:r>
            <a:endParaRPr lang="en-US" altLang="ja-JP" sz="1600" dirty="0"/>
          </a:p>
          <a:p>
            <a:pPr marL="457200" lvl="1" indent="0">
              <a:buNone/>
            </a:pPr>
            <a:r>
              <a:rPr lang="en-US" altLang="ja-JP" sz="1600" dirty="0"/>
              <a:t>	</a:t>
            </a:r>
            <a:r>
              <a:rPr lang="ja-JP" altLang="en-US" sz="1600" dirty="0"/>
              <a:t>プレゼンテーションの発表技術</a:t>
            </a:r>
          </a:p>
        </p:txBody>
      </p:sp>
    </p:spTree>
    <p:extLst>
      <p:ext uri="{BB962C8B-B14F-4D97-AF65-F5344CB8AC3E}">
        <p14:creationId xmlns:p14="http://schemas.microsoft.com/office/powerpoint/2010/main" val="413988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dirty="0">
                <a:solidFill>
                  <a:schemeClr val="accent1"/>
                </a:solidFill>
              </a:rPr>
              <a:t>Chapter5</a:t>
            </a:r>
            <a:br>
              <a:rPr kumimoji="1" lang="en-US" altLang="ja-JP" dirty="0"/>
            </a:br>
            <a:r>
              <a:rPr kumimoji="1" lang="ja-JP" altLang="en-US" dirty="0"/>
              <a:t>発表の準備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22963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ja-JP" altLang="en-US" dirty="0"/>
              <a:t>理解しやすいプレゼンテーションの流れ</a:t>
            </a:r>
          </a:p>
          <a:p>
            <a:pPr>
              <a:lnSpc>
                <a:spcPct val="100000"/>
              </a:lnSpc>
            </a:pPr>
            <a:r>
              <a:rPr lang="ja-JP" altLang="en-US" dirty="0"/>
              <a:t>発表者の態度</a:t>
            </a:r>
            <a:r>
              <a:rPr lang="en-US" altLang="ja-JP" dirty="0"/>
              <a:t>	</a:t>
            </a:r>
            <a:r>
              <a:rPr lang="ja-JP" altLang="en-US" dirty="0"/>
              <a:t>／　聞き取りやすい話し方</a:t>
            </a:r>
            <a:endParaRPr lang="en-US" altLang="ja-JP" dirty="0"/>
          </a:p>
          <a:p>
            <a:pPr>
              <a:lnSpc>
                <a:spcPct val="100000"/>
              </a:lnSpc>
            </a:pPr>
            <a:r>
              <a:rPr lang="ja-JP" altLang="en-US" dirty="0"/>
              <a:t>発表の心構え</a:t>
            </a:r>
            <a:r>
              <a:rPr lang="en-US" altLang="ja-JP" dirty="0"/>
              <a:t>	</a:t>
            </a:r>
            <a:r>
              <a:rPr lang="ja-JP" altLang="en-US" dirty="0"/>
              <a:t>／　話し始める前の準備動作</a:t>
            </a:r>
          </a:p>
          <a:p>
            <a:pPr>
              <a:lnSpc>
                <a:spcPct val="100000"/>
              </a:lnSpc>
            </a:pPr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177616"/>
      </p:ext>
    </p:extLst>
  </p:cSld>
  <p:clrMapOvr>
    <a:masterClrMapping/>
  </p:clrMapOvr>
  <p:transition spd="slow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理解しやすいプレゼンテーションの流れ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プレゼンテーション本番の流れ</a:t>
            </a:r>
            <a:endParaRPr kumimoji="1" lang="ja-JP" altLang="en-US" dirty="0"/>
          </a:p>
        </p:txBody>
      </p:sp>
      <p:grpSp>
        <p:nvGrpSpPr>
          <p:cNvPr id="55" name="グループ化 54"/>
          <p:cNvGrpSpPr/>
          <p:nvPr/>
        </p:nvGrpSpPr>
        <p:grpSpPr>
          <a:xfrm>
            <a:off x="1463536" y="2755448"/>
            <a:ext cx="9612665" cy="2689449"/>
            <a:chOff x="1463536" y="2755448"/>
            <a:chExt cx="9612665" cy="2689449"/>
          </a:xfrm>
        </p:grpSpPr>
        <p:grpSp>
          <p:nvGrpSpPr>
            <p:cNvPr id="42" name="グループ化 41"/>
            <p:cNvGrpSpPr/>
            <p:nvPr/>
          </p:nvGrpSpPr>
          <p:grpSpPr>
            <a:xfrm>
              <a:off x="1463536" y="2755448"/>
              <a:ext cx="2247073" cy="2689449"/>
              <a:chOff x="1463536" y="2755448"/>
              <a:chExt cx="2247073" cy="2689449"/>
            </a:xfrm>
          </p:grpSpPr>
          <p:sp>
            <p:nvSpPr>
              <p:cNvPr id="5" name="片側の 2 つの角を丸めた四角形 4"/>
              <p:cNvSpPr/>
              <p:nvPr/>
            </p:nvSpPr>
            <p:spPr>
              <a:xfrm>
                <a:off x="1463539" y="2755448"/>
                <a:ext cx="2247070" cy="53107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sz="2000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導入</a:t>
                </a:r>
              </a:p>
            </p:txBody>
          </p:sp>
          <p:sp>
            <p:nvSpPr>
              <p:cNvPr id="6" name="角丸四角形 5"/>
              <p:cNvSpPr/>
              <p:nvPr/>
            </p:nvSpPr>
            <p:spPr>
              <a:xfrm>
                <a:off x="1463536" y="3286527"/>
                <a:ext cx="2247073" cy="2158370"/>
              </a:xfrm>
              <a:prstGeom prst="roundRect">
                <a:avLst>
                  <a:gd name="adj" fmla="val 1486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挨拶を行う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・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発表者名を名乗る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・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立場や経緯を説明する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プレゼンテーションの流れを説明する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82550" indent="-82550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・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時間配分を説明する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82550" indent="-82550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・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質問の対応を説明する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プレゼンテーション資料を配布する</a:t>
                </a:r>
              </a:p>
              <a:p>
                <a:pPr algn="ctr">
                  <a:spcAft>
                    <a:spcPts val="0"/>
                  </a:spcAft>
                </a:pPr>
                <a:endParaRPr lang="ja-JP" sz="1400" kern="10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>
              <a:off x="3918733" y="2755448"/>
              <a:ext cx="2247073" cy="2689449"/>
              <a:chOff x="1463536" y="2755448"/>
              <a:chExt cx="2247073" cy="2689449"/>
            </a:xfrm>
          </p:grpSpPr>
          <p:sp>
            <p:nvSpPr>
              <p:cNvPr id="44" name="片側の 2 つの角を丸めた四角形 43"/>
              <p:cNvSpPr/>
              <p:nvPr/>
            </p:nvSpPr>
            <p:spPr>
              <a:xfrm>
                <a:off x="1463539" y="2755448"/>
                <a:ext cx="2247070" cy="53107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sz="2000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本論</a:t>
                </a:r>
              </a:p>
            </p:txBody>
          </p:sp>
          <p:sp>
            <p:nvSpPr>
              <p:cNvPr id="45" name="角丸四角形 44"/>
              <p:cNvSpPr/>
              <p:nvPr/>
            </p:nvSpPr>
            <p:spPr>
              <a:xfrm>
                <a:off x="1463536" y="3286527"/>
                <a:ext cx="2247073" cy="2158370"/>
              </a:xfrm>
              <a:prstGeom prst="roundRect">
                <a:avLst>
                  <a:gd name="adj" fmla="val 1486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プレゼンテーションを進行する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クロージングを意識して発表を進める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・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できるだけ具体的に述べ、意思決定を促す 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結論を強調する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・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要約やまとめを入れ、理解しやすくする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>
              <a:off x="6373930" y="2755448"/>
              <a:ext cx="2247073" cy="2689449"/>
              <a:chOff x="1463536" y="2755448"/>
              <a:chExt cx="2247073" cy="2689449"/>
            </a:xfrm>
          </p:grpSpPr>
          <p:sp>
            <p:nvSpPr>
              <p:cNvPr id="47" name="片側の 2 つの角を丸めた四角形 46"/>
              <p:cNvSpPr/>
              <p:nvPr/>
            </p:nvSpPr>
            <p:spPr>
              <a:xfrm>
                <a:off x="1463539" y="2755448"/>
                <a:ext cx="2247070" cy="53107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sz="2000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補足</a:t>
                </a:r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1463536" y="3286527"/>
                <a:ext cx="2247073" cy="2158370"/>
              </a:xfrm>
              <a:prstGeom prst="roundRect">
                <a:avLst>
                  <a:gd name="adj" fmla="val 1486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参考資料の情報やデータなどを説明する</a:t>
                </a:r>
                <a:endParaRPr lang="en-US" altLang="ja-JP" sz="1400" kern="1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・</a:t>
                </a:r>
                <a:r>
                  <a:rPr lang="ja-JP" altLang="en-US" sz="1400" kern="1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要点をかいつまんで説明する</a:t>
                </a:r>
                <a:endParaRPr lang="en-US" altLang="ja-JP" sz="1400" kern="1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・</a:t>
                </a:r>
                <a:r>
                  <a:rPr lang="ja-JP" altLang="en-US" sz="1400" kern="1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補足データは結論と関連付けて説明する</a:t>
                </a:r>
                <a:endParaRPr lang="en-US" altLang="ja-JP" sz="1400" kern="1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・</a:t>
                </a:r>
                <a:r>
                  <a:rPr lang="ja-JP" altLang="en-US" sz="1400" kern="1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時間がなければ割愛してもよい</a:t>
                </a:r>
              </a:p>
              <a:p>
                <a:pPr algn="ctr">
                  <a:spcAft>
                    <a:spcPts val="0"/>
                  </a:spcAft>
                </a:pPr>
                <a:endParaRPr lang="ja-JP" sz="1400" kern="100" dirty="0"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>
              <a:off x="8829128" y="2755448"/>
              <a:ext cx="2247073" cy="2689449"/>
              <a:chOff x="1463536" y="2755448"/>
              <a:chExt cx="2247073" cy="2689449"/>
            </a:xfrm>
          </p:grpSpPr>
          <p:sp>
            <p:nvSpPr>
              <p:cNvPr id="50" name="片側の 2 つの角を丸めた四角形 49"/>
              <p:cNvSpPr/>
              <p:nvPr/>
            </p:nvSpPr>
            <p:spPr>
              <a:xfrm>
                <a:off x="1463539" y="2755448"/>
                <a:ext cx="2247070" cy="53107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altLang="en-US" kern="1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質疑応答・まとめ </a:t>
                </a:r>
                <a:endParaRPr lang="ja-JP" altLang="en-US" sz="2000" kern="100" dirty="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角丸四角形 50"/>
              <p:cNvSpPr/>
              <p:nvPr/>
            </p:nvSpPr>
            <p:spPr>
              <a:xfrm>
                <a:off x="1463536" y="3286527"/>
                <a:ext cx="2247073" cy="2158370"/>
              </a:xfrm>
              <a:prstGeom prst="roundRect">
                <a:avLst>
                  <a:gd name="adj" fmla="val 1486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聞き手からの質問に対応する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・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想定問答を準備する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・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聞き手の理解を深める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●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結論を繰り返して述べてまとめる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・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聞き手に意思決定を促す（クロージング）</a:t>
                </a:r>
                <a:endParaRPr lang="en-US" altLang="ja-JP" sz="1400" kern="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  <a:p>
                <a:pPr marL="179388" indent="-179388">
                  <a:spcAft>
                    <a:spcPts val="0"/>
                  </a:spcAft>
                </a:pPr>
                <a:r>
                  <a:rPr lang="ja-JP" altLang="en-US" sz="1400" kern="100" dirty="0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・</a:t>
                </a:r>
                <a:r>
                  <a:rPr lang="ja-JP" altLang="en-US" sz="1400" kern="10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感謝の言葉を述べる</a:t>
                </a:r>
                <a:endParaRPr lang="ja-JP" sz="1400" kern="10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" name="右矢印 14"/>
            <p:cNvSpPr/>
            <p:nvPr/>
          </p:nvSpPr>
          <p:spPr>
            <a:xfrm>
              <a:off x="3642100" y="3817606"/>
              <a:ext cx="345141" cy="650853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53" name="右矢印 52"/>
            <p:cNvSpPr/>
            <p:nvPr/>
          </p:nvSpPr>
          <p:spPr>
            <a:xfrm>
              <a:off x="6094120" y="3817606"/>
              <a:ext cx="345141" cy="650853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54" name="右矢印 53"/>
            <p:cNvSpPr/>
            <p:nvPr/>
          </p:nvSpPr>
          <p:spPr>
            <a:xfrm>
              <a:off x="8605268" y="3817606"/>
              <a:ext cx="345141" cy="650853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825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発表者の態度①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1534696" y="2015732"/>
            <a:ext cx="9520158" cy="4038704"/>
          </a:xfrm>
        </p:spPr>
        <p:txBody>
          <a:bodyPr>
            <a:normAutofit fontScale="70000" lnSpcReduction="20000"/>
          </a:bodyPr>
          <a:lstStyle/>
          <a:p>
            <a:r>
              <a:rPr lang="ja-JP" altLang="en-US" sz="3200" dirty="0"/>
              <a:t>立ち居振る舞い</a:t>
            </a:r>
            <a:endParaRPr lang="en-US" altLang="ja-JP" sz="3200" dirty="0"/>
          </a:p>
          <a:p>
            <a:pPr marL="457200" lvl="1" indent="0">
              <a:buNone/>
            </a:pPr>
            <a:r>
              <a:rPr lang="ja-JP" altLang="en-US" dirty="0"/>
              <a:t>不自然な動きをせずに、どっしりと構え、猫背にならないように、背筋を伸ばします。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両手は不自然に動かさず、両脇に下げておくか、司会者台に軽く添えます。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男性は肩幅程度に足を開き、女性は右足をやや引くと、落ち着いた印象を与えます。</a:t>
            </a:r>
            <a:endParaRPr lang="en-US" altLang="ja-JP" dirty="0"/>
          </a:p>
          <a:p>
            <a:r>
              <a:rPr lang="ja-JP" altLang="en-US" sz="3200" dirty="0"/>
              <a:t>アイコンタクト</a:t>
            </a:r>
            <a:endParaRPr lang="en-US" altLang="ja-JP" sz="3200" dirty="0"/>
          </a:p>
          <a:p>
            <a:pPr marL="457200" lvl="1" indent="0">
              <a:buNone/>
            </a:pPr>
            <a:r>
              <a:rPr lang="ja-JP" altLang="en-US" dirty="0"/>
              <a:t>パソコンの画面や発表用の台本ばかり見ずに、また下を向かないようにします。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一部の人だけを見て話すのは避け、全員に目配りをします。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聞き手の顔を見ると、相手の反応を見ながら話せるようになります。</a:t>
            </a:r>
            <a:endParaRPr lang="en-US" altLang="ja-JP" dirty="0"/>
          </a:p>
          <a:p>
            <a:r>
              <a:rPr lang="ja-JP" altLang="en-US" sz="3600" dirty="0"/>
              <a:t>服装</a:t>
            </a:r>
            <a:endParaRPr lang="en-US" altLang="ja-JP" sz="3600" dirty="0"/>
          </a:p>
          <a:p>
            <a:pPr marL="457200" lvl="1" indent="0">
              <a:buNone/>
            </a:pPr>
            <a:r>
              <a:rPr lang="ja-JP" altLang="en-US" dirty="0"/>
              <a:t>第一印象が及ぼす影響は大きく、好感を与えられるかどうかの決め手になります。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シャツにしわがないか、ズボンはプレスされているか、ストッキングに伝線がないかなどに気を配ります。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スーツの色やネクタイの柄などは、プレゼンテーションの場にふさわしいものを選びます。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視線は足元にも向けられます。靴が磨かれているかどうかを確認します。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9629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聞き取りやすい話し方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1534696" y="2015732"/>
            <a:ext cx="9520158" cy="4038704"/>
          </a:xfrm>
        </p:spPr>
        <p:txBody>
          <a:bodyPr>
            <a:normAutofit fontScale="47500" lnSpcReduction="20000"/>
          </a:bodyPr>
          <a:lstStyle/>
          <a:p>
            <a:r>
              <a:rPr lang="ja-JP" altLang="en-US" sz="4200" dirty="0"/>
              <a:t>話のスピード</a:t>
            </a:r>
            <a:endParaRPr lang="en-US" altLang="ja-JP" sz="4200" dirty="0"/>
          </a:p>
          <a:p>
            <a:pPr marL="457200" lvl="1" indent="0">
              <a:buNone/>
            </a:pPr>
            <a:r>
              <a:rPr lang="ja-JP" altLang="en-US" sz="3000" dirty="0"/>
              <a:t>相手が理解できるスピードを意識し、口を大きく開けてゆっくりと明瞭に話しましょう。</a:t>
            </a:r>
            <a:endParaRPr lang="en-US" altLang="ja-JP" sz="3000" dirty="0"/>
          </a:p>
          <a:p>
            <a:pPr marL="457200" lvl="1" indent="0">
              <a:buNone/>
            </a:pPr>
            <a:r>
              <a:rPr lang="ja-JP" altLang="en-US" sz="3000" dirty="0"/>
              <a:t>パソコンの画面切り替え効果やアニメーション効果のスピードに気を配りましょう。</a:t>
            </a:r>
            <a:endParaRPr lang="en-US" altLang="ja-JP" sz="3000" dirty="0"/>
          </a:p>
          <a:p>
            <a:pPr marL="228600" lvl="1">
              <a:spcBef>
                <a:spcPts val="1000"/>
              </a:spcBef>
            </a:pPr>
            <a:r>
              <a:rPr lang="ja-JP" altLang="en-US" sz="4200" dirty="0"/>
              <a:t>声の大きさ</a:t>
            </a:r>
            <a:endParaRPr lang="en-US" altLang="ja-JP" sz="4200" dirty="0"/>
          </a:p>
          <a:p>
            <a:pPr marL="457200" lvl="1" indent="0">
              <a:buNone/>
            </a:pPr>
            <a:r>
              <a:rPr lang="ja-JP" altLang="en-US" sz="3000" dirty="0"/>
              <a:t>声が小さいと、聞き手に自信のない印象を与え、訴求効果が半減します。</a:t>
            </a:r>
            <a:endParaRPr lang="en-US" altLang="ja-JP" sz="3000" dirty="0"/>
          </a:p>
          <a:p>
            <a:pPr marL="457200" lvl="1" indent="0">
              <a:buNone/>
            </a:pPr>
            <a:r>
              <a:rPr lang="ja-JP" altLang="en-US" sz="3000" dirty="0"/>
              <a:t>顔を上げ、声が前に出るように心がけましょう。</a:t>
            </a:r>
            <a:endParaRPr lang="en-US" altLang="ja-JP" sz="3000" dirty="0"/>
          </a:p>
          <a:p>
            <a:pPr marL="228600" lvl="1">
              <a:spcBef>
                <a:spcPts val="1000"/>
              </a:spcBef>
            </a:pPr>
            <a:r>
              <a:rPr lang="ja-JP" altLang="en-US" sz="4200" dirty="0"/>
              <a:t>語尾</a:t>
            </a:r>
            <a:endParaRPr lang="en-US" altLang="ja-JP" sz="4200" dirty="0"/>
          </a:p>
          <a:p>
            <a:pPr marL="457200" lvl="1" indent="0">
              <a:buNone/>
            </a:pPr>
            <a:r>
              <a:rPr lang="ja-JP" altLang="en-US" sz="3000" dirty="0"/>
              <a:t>語尾が小さくなったり聞き取りにくかったりすると、伝えたいことが確実に伝わらない可能性があります。 ・語尾は「ます」「ません」とはっきりと言い切りましょう。</a:t>
            </a:r>
            <a:endParaRPr lang="en-US" altLang="ja-JP" sz="3000" dirty="0"/>
          </a:p>
          <a:p>
            <a:pPr marL="228600" lvl="1">
              <a:spcBef>
                <a:spcPts val="1000"/>
              </a:spcBef>
            </a:pPr>
            <a:r>
              <a:rPr lang="ja-JP" altLang="en-US" sz="4200" dirty="0"/>
              <a:t>言葉ぐせ</a:t>
            </a:r>
            <a:endParaRPr lang="en-US" altLang="ja-JP" sz="4200" dirty="0"/>
          </a:p>
          <a:p>
            <a:pPr marL="457200" lvl="1" indent="0">
              <a:buNone/>
            </a:pPr>
            <a:r>
              <a:rPr lang="ja-JP" altLang="en-US" sz="3000" dirty="0"/>
              <a:t>「えー」「まー」「あのー」「そのー」などの言葉ぐせが頻繁に出ると耳障りです。</a:t>
            </a:r>
            <a:endParaRPr lang="en-US" altLang="ja-JP" sz="3000" dirty="0"/>
          </a:p>
          <a:p>
            <a:pPr marL="457200" lvl="1" indent="0">
              <a:buNone/>
            </a:pPr>
            <a:r>
              <a:rPr lang="ja-JP" altLang="en-US" sz="3000" dirty="0"/>
              <a:t>リハーサルを十分に行い、順序よく話せるように練習しておくと、言葉ぐせが減ります。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2994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発表の心構え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1534696" y="2015732"/>
            <a:ext cx="9520158" cy="4038704"/>
          </a:xfrm>
        </p:spPr>
        <p:txBody>
          <a:bodyPr>
            <a:normAutofit fontScale="40000" lnSpcReduction="20000"/>
          </a:bodyPr>
          <a:lstStyle/>
          <a:p>
            <a:r>
              <a:rPr lang="ja-JP" altLang="en-US" sz="5000" dirty="0"/>
              <a:t>提案内容に自信を持つ</a:t>
            </a:r>
            <a:endParaRPr lang="en-US" altLang="ja-JP" sz="5000" dirty="0"/>
          </a:p>
          <a:p>
            <a:pPr marL="457200" lvl="1" indent="0">
              <a:buNone/>
            </a:pPr>
            <a:r>
              <a:rPr lang="ja-JP" altLang="en-US" sz="3500" dirty="0"/>
              <a:t>自分がプレゼンテーションを行う提案内容に自信を持ち、前向きな意識で臨みましょう。</a:t>
            </a:r>
          </a:p>
          <a:p>
            <a:r>
              <a:rPr lang="ja-JP" altLang="en-US" sz="5000" dirty="0"/>
              <a:t>緊張するのは誰でも同じ</a:t>
            </a:r>
            <a:endParaRPr lang="en-US" altLang="ja-JP" sz="5000" dirty="0"/>
          </a:p>
          <a:p>
            <a:pPr marL="457200" lvl="1" indent="0">
              <a:buNone/>
            </a:pPr>
            <a:r>
              <a:rPr lang="ja-JP" altLang="en-US" sz="3500" dirty="0"/>
              <a:t>人前での発表は誰でも緊張するものです。逆に、まったく緊張感のない発表は、メリハリのないものになる可能性があります。適度な緊張感はプレゼンテーションに必要と考えましょう。</a:t>
            </a:r>
          </a:p>
          <a:p>
            <a:r>
              <a:rPr lang="ja-JP" altLang="en-US" sz="5000" dirty="0"/>
              <a:t>聞き手を意識する</a:t>
            </a:r>
            <a:endParaRPr lang="en-US" altLang="ja-JP" sz="5000" dirty="0"/>
          </a:p>
          <a:p>
            <a:pPr marL="457200" lvl="1" indent="0">
              <a:buNone/>
            </a:pPr>
            <a:r>
              <a:rPr lang="ja-JP" altLang="en-US" sz="3500" dirty="0"/>
              <a:t>プレゼンテーションの主役は聞き手です。聞き手を常に意識し、「聞きやすさ」「見やすさ」「わかりやすさ」を考えながら発表しましょう。必要に応じて質疑応答の時間を設けるなどして、聞き手とのコミュニケーションを図りましょう。</a:t>
            </a:r>
          </a:p>
          <a:p>
            <a:r>
              <a:rPr lang="ja-JP" altLang="en-US" sz="5000" dirty="0"/>
              <a:t>話し手不在にならない</a:t>
            </a:r>
            <a:endParaRPr lang="en-US" altLang="ja-JP" sz="5000" dirty="0"/>
          </a:p>
          <a:p>
            <a:pPr marL="457200" lvl="1" indent="0">
              <a:buNone/>
            </a:pPr>
            <a:r>
              <a:rPr lang="ja-JP" altLang="en-US" sz="3500" dirty="0"/>
              <a:t>聞き手は提案内容だけではなく、話し手の考え方や人間性、態度、姿勢、資料の工夫などにも意識を向けていることを知っておきましょう。</a:t>
            </a:r>
          </a:p>
          <a:p>
            <a:pPr marL="457200" lvl="1" indent="0">
              <a:buNone/>
            </a:pP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8234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話し始める前の準備動作 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1534696" y="2015732"/>
            <a:ext cx="9520158" cy="4024850"/>
          </a:xfrm>
        </p:spPr>
        <p:txBody>
          <a:bodyPr>
            <a:normAutofit fontScale="32500" lnSpcReduction="20000"/>
          </a:bodyPr>
          <a:lstStyle/>
          <a:p>
            <a:r>
              <a:rPr lang="ja-JP" altLang="en-US" sz="6200" dirty="0"/>
              <a:t>立つ位置を決める</a:t>
            </a:r>
            <a:endParaRPr lang="en-US" altLang="ja-JP" sz="6200" dirty="0"/>
          </a:p>
          <a:p>
            <a:pPr marL="457200" lvl="1" indent="0">
              <a:buNone/>
            </a:pPr>
            <a:r>
              <a:rPr lang="ja-JP" altLang="en-US" sz="4300" dirty="0"/>
              <a:t> 聞き手に発表内容が見えやすいように、パソコンやスクリーンなどの配置に配慮します。</a:t>
            </a:r>
          </a:p>
          <a:p>
            <a:r>
              <a:rPr lang="ja-JP" altLang="en-US" sz="6200" dirty="0"/>
              <a:t>立ち止まる</a:t>
            </a:r>
            <a:endParaRPr lang="en-US" altLang="ja-JP" sz="6200" dirty="0"/>
          </a:p>
          <a:p>
            <a:pPr marL="457200" lvl="1" indent="0">
              <a:buNone/>
            </a:pPr>
            <a:r>
              <a:rPr lang="ja-JP" altLang="en-US" sz="4300" dirty="0"/>
              <a:t>いきなり話し始めず、そこでしっかりと立ち止まって足の位置を決めます。</a:t>
            </a:r>
          </a:p>
          <a:p>
            <a:r>
              <a:rPr lang="ja-JP" altLang="en-US" sz="6200" dirty="0"/>
              <a:t>聞き手を見渡す</a:t>
            </a:r>
            <a:endParaRPr lang="en-US" altLang="ja-JP" sz="6200" dirty="0"/>
          </a:p>
          <a:p>
            <a:pPr marL="457200" lvl="1" indent="0">
              <a:buNone/>
            </a:pPr>
            <a:r>
              <a:rPr lang="ja-JP" altLang="en-US" sz="4300" dirty="0"/>
              <a:t>聞き手全体にゆっくりと目線を送ります。ここで全体を見渡せば、落ち着きと余裕が生まれます。</a:t>
            </a:r>
          </a:p>
          <a:p>
            <a:r>
              <a:rPr lang="ja-JP" altLang="en-US" sz="6200" dirty="0"/>
              <a:t>お辞儀をして一呼吸入れる</a:t>
            </a:r>
            <a:endParaRPr lang="en-US" altLang="ja-JP" sz="6200" dirty="0"/>
          </a:p>
          <a:p>
            <a:pPr marL="457200" lvl="1" indent="0">
              <a:buNone/>
            </a:pPr>
            <a:r>
              <a:rPr lang="ja-JP" altLang="en-US" sz="4300" dirty="0"/>
              <a:t>発表は「礼に始まって礼に終わる」のが基本です。ゆっくりと息を吐きながらお辞儀をし、ゆっくりと体を元に戻しながら息を吸って呼吸を整えます。</a:t>
            </a:r>
          </a:p>
          <a:p>
            <a:r>
              <a:rPr lang="ja-JP" altLang="en-US" sz="6200" dirty="0"/>
              <a:t>第一声で聞き手を引きつける</a:t>
            </a:r>
            <a:endParaRPr lang="en-US" altLang="ja-JP" sz="6200" dirty="0"/>
          </a:p>
          <a:p>
            <a:pPr marL="457200" lvl="1" indent="0">
              <a:buNone/>
            </a:pPr>
            <a:r>
              <a:rPr lang="ja-JP" altLang="en-US" sz="4300" dirty="0"/>
              <a:t>発表者の第一声で聞き手の期待感を高めることができます。第一声を大きくゆっくりと話せば、余裕が出て、落ち着いて発表に入れます。</a:t>
            </a:r>
            <a:endParaRPr lang="en-US" altLang="ja-JP" sz="4300" dirty="0"/>
          </a:p>
        </p:txBody>
      </p:sp>
    </p:spTree>
    <p:extLst>
      <p:ext uri="{BB962C8B-B14F-4D97-AF65-F5344CB8AC3E}">
        <p14:creationId xmlns:p14="http://schemas.microsoft.com/office/powerpoint/2010/main" val="193983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グループ化 43"/>
          <p:cNvGrpSpPr/>
          <p:nvPr/>
        </p:nvGrpSpPr>
        <p:grpSpPr>
          <a:xfrm>
            <a:off x="1463536" y="2326421"/>
            <a:ext cx="9600712" cy="3118476"/>
            <a:chOff x="1463536" y="2326421"/>
            <a:chExt cx="9600712" cy="3118476"/>
          </a:xfrm>
        </p:grpSpPr>
        <p:sp>
          <p:nvSpPr>
            <p:cNvPr id="38" name="正方形/長方形 37"/>
            <p:cNvSpPr/>
            <p:nvPr/>
          </p:nvSpPr>
          <p:spPr>
            <a:xfrm>
              <a:off x="8092937" y="2326421"/>
              <a:ext cx="2971311" cy="53107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1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聞き手</a:t>
              </a: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1463537" y="2326421"/>
              <a:ext cx="2971311" cy="53107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1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話し手</a:t>
              </a:r>
            </a:p>
          </p:txBody>
        </p:sp>
        <p:sp>
          <p:nvSpPr>
            <p:cNvPr id="18" name="角丸四角形 17"/>
            <p:cNvSpPr/>
            <p:nvPr/>
          </p:nvSpPr>
          <p:spPr>
            <a:xfrm>
              <a:off x="1463536" y="2966413"/>
              <a:ext cx="2971311" cy="529915"/>
            </a:xfrm>
            <a:prstGeom prst="roundRect">
              <a:avLst>
                <a:gd name="adj" fmla="val 7635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1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提案</a:t>
              </a:r>
              <a:endParaRPr kumimoji="0" lang="ja-JP" altLang="en-US" sz="1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4" name="右矢印 23"/>
            <p:cNvSpPr/>
            <p:nvPr/>
          </p:nvSpPr>
          <p:spPr>
            <a:xfrm>
              <a:off x="4770627" y="3821089"/>
              <a:ext cx="2986528" cy="769131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5442556" y="4064601"/>
              <a:ext cx="1642670" cy="3303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1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理解</a:t>
              </a:r>
            </a:p>
          </p:txBody>
        </p:sp>
        <p:sp>
          <p:nvSpPr>
            <p:cNvPr id="26" name="角丸四角形 25"/>
            <p:cNvSpPr/>
            <p:nvPr/>
          </p:nvSpPr>
          <p:spPr>
            <a:xfrm>
              <a:off x="4832711" y="2520628"/>
              <a:ext cx="2862360" cy="49076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1" i="0" u="none" strike="noStrike" kern="100" cap="none" spc="0" normalizeH="0" baseline="0" noProof="0" dirty="0">
                  <a:ln>
                    <a:noFill/>
                  </a:ln>
                  <a:solidFill>
                    <a:srgbClr val="5FA534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プレゼンテーション</a:t>
              </a:r>
              <a:endParaRPr kumimoji="0" lang="ja-JP" altLang="en-US" sz="1600" b="1" i="0" u="none" strike="noStrike" kern="100" cap="none" spc="0" normalizeH="0" baseline="0" noProof="0" dirty="0">
                <a:ln>
                  <a:noFill/>
                </a:ln>
                <a:solidFill>
                  <a:srgbClr val="5FA53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7" name="角丸四角形 26"/>
            <p:cNvSpPr/>
            <p:nvPr/>
          </p:nvSpPr>
          <p:spPr>
            <a:xfrm>
              <a:off x="4626771" y="2961307"/>
              <a:ext cx="3274239" cy="738026"/>
            </a:xfrm>
            <a:prstGeom prst="roundRect">
              <a:avLst>
                <a:gd name="adj" fmla="val 7635"/>
              </a:avLst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400" b="0" i="0" u="none" strike="noStrike" kern="1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話し手の提案やアイデアを聞き手に伝え、理解・納得してもらうための創造的なコミュニケーション手段</a:t>
              </a:r>
              <a:endParaRPr kumimoji="0" lang="ja-JP" altLang="en-US" sz="14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1463536" y="3615936"/>
              <a:ext cx="2971311" cy="529915"/>
            </a:xfrm>
            <a:prstGeom prst="roundRect">
              <a:avLst>
                <a:gd name="adj" fmla="val 7635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1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考え</a:t>
              </a:r>
              <a:endParaRPr kumimoji="0" lang="ja-JP" altLang="en-US" sz="1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3" name="角丸四角形 32"/>
            <p:cNvSpPr/>
            <p:nvPr/>
          </p:nvSpPr>
          <p:spPr>
            <a:xfrm>
              <a:off x="1463536" y="4265459"/>
              <a:ext cx="2971311" cy="529915"/>
            </a:xfrm>
            <a:prstGeom prst="roundRect">
              <a:avLst>
                <a:gd name="adj" fmla="val 7635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1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アイデア</a:t>
              </a:r>
              <a:endParaRPr kumimoji="0" lang="ja-JP" altLang="en-US" sz="1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4" name="角丸四角形 33"/>
            <p:cNvSpPr/>
            <p:nvPr/>
          </p:nvSpPr>
          <p:spPr>
            <a:xfrm>
              <a:off x="1463536" y="4914982"/>
              <a:ext cx="2971311" cy="529915"/>
            </a:xfrm>
            <a:prstGeom prst="roundRect">
              <a:avLst>
                <a:gd name="adj" fmla="val 7635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1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情報・事実</a:t>
              </a:r>
              <a:endParaRPr kumimoji="0" lang="ja-JP" altLang="en-US" sz="1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9" name="角丸四角形 38"/>
            <p:cNvSpPr/>
            <p:nvPr/>
          </p:nvSpPr>
          <p:spPr>
            <a:xfrm>
              <a:off x="8092936" y="2966413"/>
              <a:ext cx="2971311" cy="2478484"/>
            </a:xfrm>
            <a:prstGeom prst="roundRect">
              <a:avLst>
                <a:gd name="adj" fmla="val 1486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1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納得</a:t>
              </a:r>
              <a:endParaRPr kumimoji="0" lang="ja-JP" altLang="en-US" sz="1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43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プレゼンテーションの定義②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547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プレゼンテーションの定義③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①「提案」「考え」「アイデア」「情報・事実」などを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②発表用資料を作成して提示し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③与えられた制限時間の中で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④簡潔にわかりやすく伝え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⑤聞き手に理解・納得してもらい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⑥話し手が望む意思決定を行うように動機付ける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045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プレゼンテーションの必要性①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プレゼンテーションの意義</a:t>
            </a:r>
          </a:p>
        </p:txBody>
      </p:sp>
      <p:grpSp>
        <p:nvGrpSpPr>
          <p:cNvPr id="34" name="グループ化 33"/>
          <p:cNvGrpSpPr/>
          <p:nvPr/>
        </p:nvGrpSpPr>
        <p:grpSpPr>
          <a:xfrm>
            <a:off x="1463536" y="2759514"/>
            <a:ext cx="9591318" cy="2745176"/>
            <a:chOff x="1463536" y="2759514"/>
            <a:chExt cx="9591318" cy="2745176"/>
          </a:xfrm>
        </p:grpSpPr>
        <p:sp>
          <p:nvSpPr>
            <p:cNvPr id="31" name="角丸四角形 30"/>
            <p:cNvSpPr/>
            <p:nvPr/>
          </p:nvSpPr>
          <p:spPr>
            <a:xfrm>
              <a:off x="7454854" y="3861311"/>
              <a:ext cx="3600000" cy="939819"/>
            </a:xfrm>
            <a:prstGeom prst="roundRect">
              <a:avLst>
                <a:gd name="adj" fmla="val 7635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1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課題解決</a:t>
              </a:r>
              <a:endParaRPr kumimoji="0" lang="ja-JP" altLang="en-US" sz="1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1463536" y="2759514"/>
              <a:ext cx="3600000" cy="20358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1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プレゼンテーション</a:t>
              </a:r>
            </a:p>
          </p:txBody>
        </p:sp>
        <p:sp>
          <p:nvSpPr>
            <p:cNvPr id="8" name="右矢印 7"/>
            <p:cNvSpPr/>
            <p:nvPr/>
          </p:nvSpPr>
          <p:spPr>
            <a:xfrm>
              <a:off x="5387384" y="3392878"/>
              <a:ext cx="1741082" cy="769131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3710605" y="5013921"/>
              <a:ext cx="5085221" cy="49076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1" i="0" u="none" strike="noStrike" kern="100" cap="none" spc="0" normalizeH="0" baseline="0" noProof="0" dirty="0">
                  <a:ln>
                    <a:noFill/>
                  </a:ln>
                  <a:solidFill>
                    <a:srgbClr val="5FA534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利益や成果などを最大化するための活動</a:t>
              </a:r>
              <a:endParaRPr kumimoji="0" lang="ja-JP" altLang="en-US" sz="1600" b="1" i="0" u="none" strike="noStrike" kern="100" cap="none" spc="0" normalizeH="0" baseline="0" noProof="0" dirty="0">
                <a:ln>
                  <a:noFill/>
                </a:ln>
                <a:solidFill>
                  <a:srgbClr val="5FA53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6" name="角丸四角形 25"/>
            <p:cNvSpPr/>
            <p:nvPr/>
          </p:nvSpPr>
          <p:spPr>
            <a:xfrm>
              <a:off x="7454854" y="2759514"/>
              <a:ext cx="3600000" cy="939819"/>
            </a:xfrm>
            <a:prstGeom prst="roundRect">
              <a:avLst>
                <a:gd name="adj" fmla="val 7635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1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ビジネスチャンスの拡大</a:t>
              </a:r>
              <a:endParaRPr kumimoji="0" lang="ja-JP" altLang="en-US" sz="1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プレゼンテーションの必要性②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534696" y="2015732"/>
            <a:ext cx="9623634" cy="3450613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①社会や市場の動向を調査し、自社企業や顧客企業の置かれている状況を分析する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②膨大な情報の中から自社企業や顧客企業に必要なものを整理する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③きちんとした分析結果やデータに基づいた提案を行う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④聞き手の状況を考慮し、簡潔で的確な情報伝達を行う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⑤聞き手の理解を深め、納得しやすくし、聞き手の意思決定を促す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⑥聞き手の反応や意見交換などにより、自分の考えを深める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694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プレゼンテーションの必要性③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プレゼンテーションのメリット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grpSp>
        <p:nvGrpSpPr>
          <p:cNvPr id="24" name="グループ化 23"/>
          <p:cNvGrpSpPr/>
          <p:nvPr/>
        </p:nvGrpSpPr>
        <p:grpSpPr>
          <a:xfrm>
            <a:off x="1463535" y="2755448"/>
            <a:ext cx="9612667" cy="2689449"/>
            <a:chOff x="1463535" y="2755448"/>
            <a:chExt cx="9612667" cy="2689449"/>
          </a:xfrm>
        </p:grpSpPr>
        <p:sp>
          <p:nvSpPr>
            <p:cNvPr id="5" name="正方形/長方形 4"/>
            <p:cNvSpPr/>
            <p:nvPr/>
          </p:nvSpPr>
          <p:spPr>
            <a:xfrm>
              <a:off x="7476202" y="2755448"/>
              <a:ext cx="3600000" cy="53107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1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受け取る側の期待（聞き手）</a:t>
              </a: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1463536" y="2755448"/>
              <a:ext cx="3600000" cy="53107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1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提供する側の期待（話し手）</a:t>
              </a:r>
            </a:p>
          </p:txBody>
        </p:sp>
        <p:sp>
          <p:nvSpPr>
            <p:cNvPr id="8" name="左右矢印 7"/>
            <p:cNvSpPr/>
            <p:nvPr/>
          </p:nvSpPr>
          <p:spPr>
            <a:xfrm>
              <a:off x="5282233" y="3715137"/>
              <a:ext cx="1979958" cy="769131"/>
            </a:xfrm>
            <a:prstGeom prst="left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5140505" y="4816550"/>
              <a:ext cx="2263414" cy="49076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1" i="0" u="none" strike="noStrike" kern="100" cap="none" spc="0" normalizeH="0" baseline="0" noProof="0" dirty="0">
                  <a:ln>
                    <a:noFill/>
                  </a:ln>
                  <a:solidFill>
                    <a:srgbClr val="5FA534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双方に</a:t>
              </a:r>
              <a:endParaRPr kumimoji="0" lang="en-US" altLang="ja-JP" sz="2000" b="1" i="0" u="none" strike="noStrike" kern="100" cap="none" spc="0" normalizeH="0" baseline="0" noProof="0" dirty="0">
                <a:ln>
                  <a:noFill/>
                </a:ln>
                <a:solidFill>
                  <a:srgbClr val="5FA53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1" i="0" u="none" strike="noStrike" kern="100" cap="none" spc="0" normalizeH="0" baseline="0" noProof="0" dirty="0">
                  <a:ln>
                    <a:noFill/>
                  </a:ln>
                  <a:solidFill>
                    <a:srgbClr val="5FA534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メリットがある</a:t>
              </a:r>
              <a:endParaRPr kumimoji="0" lang="ja-JP" altLang="en-US" sz="1600" b="1" i="0" u="none" strike="noStrike" kern="100" cap="none" spc="0" normalizeH="0" baseline="0" noProof="0" dirty="0">
                <a:ln>
                  <a:noFill/>
                </a:ln>
                <a:solidFill>
                  <a:srgbClr val="5FA53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7476201" y="3381375"/>
              <a:ext cx="3600000" cy="2063522"/>
            </a:xfrm>
            <a:prstGeom prst="roundRect">
              <a:avLst>
                <a:gd name="adj" fmla="val 1486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000" marR="0" lvl="0" indent="-1800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ja-JP" altLang="en-US" sz="1800" b="0" i="0" u="none" strike="noStrike" kern="1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最適なものを選びたい</a:t>
              </a:r>
              <a:endParaRPr kumimoji="0" lang="en-US" altLang="ja-JP" sz="1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  <a:p>
              <a:pPr marL="180000" marR="0" lvl="0" indent="-1800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ja-JP" altLang="en-US" sz="1800" b="0" i="0" u="none" strike="noStrike" kern="1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判断しやすい整理された情報を 把握したい</a:t>
              </a:r>
              <a:endParaRPr kumimoji="0" lang="en-US" altLang="ja-JP" sz="1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  <a:p>
              <a:pPr marL="180000" marR="0" lvl="0" indent="-1800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ja-JP" altLang="en-US" sz="1800" b="0" i="0" u="none" strike="noStrike" kern="1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多くの情報を比較して効率よく 意思決定したい</a:t>
              </a:r>
            </a:p>
          </p:txBody>
        </p:sp>
        <p:sp>
          <p:nvSpPr>
            <p:cNvPr id="22" name="角丸四角形 21"/>
            <p:cNvSpPr/>
            <p:nvPr/>
          </p:nvSpPr>
          <p:spPr>
            <a:xfrm>
              <a:off x="1463535" y="3381375"/>
              <a:ext cx="3600000" cy="2063522"/>
            </a:xfrm>
            <a:prstGeom prst="roundRect">
              <a:avLst>
                <a:gd name="adj" fmla="val 1486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000" marR="0" lvl="0" indent="-1800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ja-JP" altLang="en-US" sz="1800" b="0" i="0" u="none" strike="noStrike" kern="1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提案した商品やサービス、情報が採用され、新しいビジネスにつなげたい</a:t>
              </a:r>
              <a:endParaRPr kumimoji="0" lang="ja-JP" altLang="en-US" sz="1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0917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dirty="0">
                <a:solidFill>
                  <a:schemeClr val="accent1"/>
                </a:solidFill>
              </a:rPr>
              <a:t>Chapter2</a:t>
            </a:r>
            <a:br>
              <a:rPr kumimoji="1" lang="en-US" altLang="ja-JP" dirty="0"/>
            </a:br>
            <a:r>
              <a:rPr lang="ja-JP" altLang="en-US" sz="4000" dirty="0"/>
              <a:t>プレゼンテーションの内容の検討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2826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ja-JP" altLang="en-US" dirty="0"/>
              <a:t>プレゼンテーションの目的</a:t>
            </a:r>
            <a:r>
              <a:rPr lang="en-US" altLang="ja-JP" dirty="0"/>
              <a:t>	</a:t>
            </a:r>
            <a:r>
              <a:rPr lang="ja-JP" altLang="en-US" dirty="0"/>
              <a:t>／　聞き手の状況の分析</a:t>
            </a:r>
            <a:endParaRPr lang="en-US" altLang="ja-JP" dirty="0"/>
          </a:p>
          <a:p>
            <a:pPr>
              <a:lnSpc>
                <a:spcPct val="100000"/>
              </a:lnSpc>
            </a:pPr>
            <a:r>
              <a:rPr lang="ja-JP" altLang="en-US" dirty="0"/>
              <a:t>プレゼンテーションツールの選択　／　プレゼンテーション資料の構成</a:t>
            </a:r>
            <a:endParaRPr lang="en-US" altLang="ja-JP" dirty="0"/>
          </a:p>
          <a:p>
            <a:pPr>
              <a:lnSpc>
                <a:spcPct val="100000"/>
              </a:lnSpc>
            </a:pPr>
            <a:r>
              <a:rPr lang="ja-JP" altLang="en-US" dirty="0"/>
              <a:t>情報の収集と整理</a:t>
            </a:r>
          </a:p>
          <a:p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2294363"/>
      </p:ext>
    </p:extLst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ギャラリー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2585</Words>
  <PresentationFormat>ワイド画面</PresentationFormat>
  <Paragraphs>368</Paragraphs>
  <Slides>35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35</vt:i4>
      </vt:variant>
    </vt:vector>
  </HeadingPairs>
  <TitlesOfParts>
    <vt:vector size="39" baseType="lpstr">
      <vt:lpstr>メイリオ</vt:lpstr>
      <vt:lpstr>Arial</vt:lpstr>
      <vt:lpstr>Palatino Linotype</vt:lpstr>
      <vt:lpstr>ギャラリー</vt:lpstr>
      <vt:lpstr>第４部 プレゼンテーションの実践</vt:lpstr>
      <vt:lpstr>Chapter1 プレゼンテーションとは </vt:lpstr>
      <vt:lpstr>プレゼンテーションの定義①</vt:lpstr>
      <vt:lpstr>プレゼンテーションの定義②</vt:lpstr>
      <vt:lpstr>プレゼンテーションの定義③</vt:lpstr>
      <vt:lpstr>プレゼンテーションの必要性①</vt:lpstr>
      <vt:lpstr>プレゼンテーションの必要性②</vt:lpstr>
      <vt:lpstr>プレゼンテーションの必要性③</vt:lpstr>
      <vt:lpstr>Chapter2 プレゼンテーションの内容の検討</vt:lpstr>
      <vt:lpstr>プレゼンテーションの目的①</vt:lpstr>
      <vt:lpstr>プレゼンテーションの目的②</vt:lpstr>
      <vt:lpstr>聞き手の状況の分析</vt:lpstr>
      <vt:lpstr>プレゼンテーションツールの選択</vt:lpstr>
      <vt:lpstr>プレゼンテーション資料の構成</vt:lpstr>
      <vt:lpstr>情報の収集と整理</vt:lpstr>
      <vt:lpstr>Chapter3 プレゼンテーションの準備の流れ</vt:lpstr>
      <vt:lpstr>プレゼンテーションの準備の流れ </vt:lpstr>
      <vt:lpstr>プレゼンテーション会場の調査</vt:lpstr>
      <vt:lpstr>リハーサルの実施</vt:lpstr>
      <vt:lpstr>Chapter4 魅せる資料の作成</vt:lpstr>
      <vt:lpstr>文字情報を「魅せる要素」にする工夫</vt:lpstr>
      <vt:lpstr>文字情報をビジュアル化する工夫</vt:lpstr>
      <vt:lpstr>魅せる図にする工夫①</vt:lpstr>
      <vt:lpstr>魅せる図にする工夫②</vt:lpstr>
      <vt:lpstr>PowerPoint プレゼンテーション</vt:lpstr>
      <vt:lpstr>PowerPoint プレゼンテーション</vt:lpstr>
      <vt:lpstr>PowerPoint プレゼンテーション</vt:lpstr>
      <vt:lpstr>魅せるグラフにする工夫</vt:lpstr>
      <vt:lpstr>PowerPoint プレゼンテーション</vt:lpstr>
      <vt:lpstr>Chapter5 発表の準備</vt:lpstr>
      <vt:lpstr>理解しやすいプレゼンテーションの流れ</vt:lpstr>
      <vt:lpstr>発表者の態度①</vt:lpstr>
      <vt:lpstr>聞き取りやすい話し方</vt:lpstr>
      <vt:lpstr>発表の心構え</vt:lpstr>
      <vt:lpstr>話し始める前の準備動作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2019-11-27T03:02:31Z</dcterms:created>
  <dcterms:modified xsi:type="dcterms:W3CDTF">2019-11-27T03:02:33Z</dcterms:modified>
</cp:coreProperties>
</file>