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1"/>
  </p:sldMasterIdLst>
  <p:notesMasterIdLst>
    <p:notesMasterId r:id="rId8"/>
  </p:notesMasterIdLst>
  <p:sldIdLst>
    <p:sldId id="256" r:id="rId2"/>
    <p:sldId id="257" r:id="rId3"/>
    <p:sldId id="258" r:id="rId4"/>
    <p:sldId id="262"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000" autoAdjust="0"/>
    <p:restoredTop sz="94660"/>
  </p:normalViewPr>
  <p:slideViewPr>
    <p:cSldViewPr snapToGrid="0">
      <p:cViewPr varScale="1">
        <p:scale>
          <a:sx n="42" d="100"/>
          <a:sy n="42" d="100"/>
        </p:scale>
        <p:origin x="72" y="63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売上高（億円）</c:v>
                </c:pt>
              </c:strCache>
            </c:strRef>
          </c:tx>
          <c:spPr>
            <a:pattFill prst="narHorz">
              <a:fgClr>
                <a:schemeClr val="accent1"/>
              </a:fgClr>
              <a:bgClr>
                <a:schemeClr val="accent1">
                  <a:lumMod val="20000"/>
                  <a:lumOff val="80000"/>
                </a:schemeClr>
              </a:bgClr>
            </a:pattFill>
            <a:ln>
              <a:noFill/>
            </a:ln>
            <a:effectLst>
              <a:innerShdw blurRad="114300">
                <a:schemeClr val="accent1"/>
              </a:innerShdw>
            </a:effectLst>
          </c:spPr>
          <c:invertIfNegative val="0"/>
          <c:cat>
            <c:strRef>
              <c:f>Sheet1!$A$2:$A$6</c:f>
              <c:strCache>
                <c:ptCount val="5"/>
                <c:pt idx="0">
                  <c:v>2015年</c:v>
                </c:pt>
                <c:pt idx="1">
                  <c:v>2016年</c:v>
                </c:pt>
                <c:pt idx="2">
                  <c:v>2017年</c:v>
                </c:pt>
                <c:pt idx="3">
                  <c:v>2018年</c:v>
                </c:pt>
                <c:pt idx="4">
                  <c:v>2019年</c:v>
                </c:pt>
              </c:strCache>
            </c:strRef>
          </c:cat>
          <c:val>
            <c:numRef>
              <c:f>Sheet1!$B$2:$B$6</c:f>
              <c:numCache>
                <c:formatCode>General</c:formatCode>
                <c:ptCount val="5"/>
                <c:pt idx="0">
                  <c:v>48</c:v>
                </c:pt>
                <c:pt idx="1">
                  <c:v>52</c:v>
                </c:pt>
                <c:pt idx="2">
                  <c:v>60</c:v>
                </c:pt>
                <c:pt idx="3">
                  <c:v>65</c:v>
                </c:pt>
                <c:pt idx="4">
                  <c:v>73</c:v>
                </c:pt>
              </c:numCache>
            </c:numRef>
          </c:val>
          <c:extLst>
            <c:ext xmlns:c16="http://schemas.microsoft.com/office/drawing/2014/chart" uri="{C3380CC4-5D6E-409C-BE32-E72D297353CC}">
              <c16:uniqueId val="{00000000-39D9-45EF-837A-762521C720A0}"/>
            </c:ext>
          </c:extLst>
        </c:ser>
        <c:dLbls>
          <c:showLegendKey val="0"/>
          <c:showVal val="0"/>
          <c:showCatName val="0"/>
          <c:showSerName val="0"/>
          <c:showPercent val="0"/>
          <c:showBubbleSize val="0"/>
        </c:dLbls>
        <c:gapWidth val="164"/>
        <c:overlap val="-22"/>
        <c:axId val="554121376"/>
        <c:axId val="554121704"/>
      </c:barChart>
      <c:catAx>
        <c:axId val="554121376"/>
        <c:scaling>
          <c:orientation val="minMax"/>
        </c:scaling>
        <c:delete val="0"/>
        <c:axPos val="b"/>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554121704"/>
        <c:crosses val="autoZero"/>
        <c:auto val="1"/>
        <c:lblAlgn val="ctr"/>
        <c:lblOffset val="100"/>
        <c:noMultiLvlLbl val="0"/>
      </c:catAx>
      <c:valAx>
        <c:axId val="554121704"/>
        <c:scaling>
          <c:orientation val="minMax"/>
        </c:scaling>
        <c:delete val="0"/>
        <c:axPos val="l"/>
        <c:majorGridlines>
          <c:spPr>
            <a:ln>
              <a:solidFill>
                <a:schemeClr val="tx1">
                  <a:lumMod val="15000"/>
                  <a:lumOff val="85000"/>
                </a:schemeClr>
              </a:solidFill>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55412137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3B2CCE-C379-42EE-96CC-C6FCB6AFD572}" type="datetimeFigureOut">
              <a:rPr kumimoji="1" lang="ja-JP" altLang="en-US" smtClean="0"/>
              <a:t>2019/11/27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380662-36ED-4A8D-8FA8-14D05222134A}" type="slidenum">
              <a:rPr kumimoji="1" lang="ja-JP" altLang="en-US" smtClean="0"/>
              <a:t>‹#›</a:t>
            </a:fld>
            <a:endParaRPr kumimoji="1" lang="ja-JP" altLang="en-US"/>
          </a:p>
        </p:txBody>
      </p:sp>
    </p:spTree>
    <p:extLst>
      <p:ext uri="{BB962C8B-B14F-4D97-AF65-F5344CB8AC3E}">
        <p14:creationId xmlns:p14="http://schemas.microsoft.com/office/powerpoint/2010/main" val="36927615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D380662-36ED-4A8D-8FA8-14D05222134A}" type="slidenum">
              <a:rPr kumimoji="1" lang="ja-JP" altLang="en-US" smtClean="0"/>
              <a:t>1</a:t>
            </a:fld>
            <a:endParaRPr kumimoji="1" lang="ja-JP" altLang="en-US"/>
          </a:p>
        </p:txBody>
      </p:sp>
    </p:spTree>
    <p:extLst>
      <p:ext uri="{BB962C8B-B14F-4D97-AF65-F5344CB8AC3E}">
        <p14:creationId xmlns:p14="http://schemas.microsoft.com/office/powerpoint/2010/main" val="2387974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生産者の開拓事業も展開</a:t>
            </a:r>
          </a:p>
        </p:txBody>
      </p:sp>
      <p:sp>
        <p:nvSpPr>
          <p:cNvPr id="4" name="スライド番号プレースホルダー 3"/>
          <p:cNvSpPr>
            <a:spLocks noGrp="1"/>
          </p:cNvSpPr>
          <p:nvPr>
            <p:ph type="sldNum" sz="quarter" idx="5"/>
          </p:nvPr>
        </p:nvSpPr>
        <p:spPr/>
        <p:txBody>
          <a:bodyPr/>
          <a:lstStyle/>
          <a:p>
            <a:fld id="{9D380662-36ED-4A8D-8FA8-14D05222134A}" type="slidenum">
              <a:rPr kumimoji="1" lang="ja-JP" altLang="en-US" smtClean="0"/>
              <a:t>2</a:t>
            </a:fld>
            <a:endParaRPr kumimoji="1" lang="ja-JP" altLang="en-US"/>
          </a:p>
        </p:txBody>
      </p:sp>
    </p:spTree>
    <p:extLst>
      <p:ext uri="{BB962C8B-B14F-4D97-AF65-F5344CB8AC3E}">
        <p14:creationId xmlns:p14="http://schemas.microsoft.com/office/powerpoint/2010/main" val="26102119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a:xfrm>
            <a:off x="2692397" y="5037663"/>
            <a:ext cx="5214635" cy="279400"/>
          </a:xfrm>
        </p:spPr>
        <p:txBody>
          <a:bodyPr/>
          <a:lstStyle/>
          <a:p>
            <a:endParaRPr kumimoji="1" lang="ja-JP" altLang="en-US"/>
          </a:p>
        </p:txBody>
      </p:sp>
      <p:sp>
        <p:nvSpPr>
          <p:cNvPr id="6" name="Slide Number Placeholder 5"/>
          <p:cNvSpPr>
            <a:spLocks noGrp="1"/>
          </p:cNvSpPr>
          <p:nvPr>
            <p:ph type="sldNum" sz="quarter" idx="12"/>
          </p:nvPr>
        </p:nvSpPr>
        <p:spPr>
          <a:xfrm>
            <a:off x="8956900" y="5037663"/>
            <a:ext cx="551167" cy="279400"/>
          </a:xfrm>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7604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783832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61098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7076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216682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4134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4379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6092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4531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323676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9676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449939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8386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492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197736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1728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689432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90960263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Lst>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a:blip>
          <a:srcRect/>
          <a:stretch>
            <a:fillRect t="-17000" b="-17000"/>
          </a:stretch>
        </a:blip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85849F-018B-476C-9357-65002CCB3414}"/>
              </a:ext>
            </a:extLst>
          </p:cNvPr>
          <p:cNvSpPr>
            <a:spLocks noGrp="1"/>
          </p:cNvSpPr>
          <p:nvPr>
            <p:ph type="ctrTitle"/>
          </p:nvPr>
        </p:nvSpPr>
        <p:spPr/>
        <p:txBody>
          <a:bodyPr/>
          <a:lstStyle/>
          <a:p>
            <a:r>
              <a:rPr kumimoji="1" lang="ja-JP" altLang="en-US" sz="6600" dirty="0">
                <a:solidFill>
                  <a:schemeClr val="accent4"/>
                </a:solidFill>
                <a:latin typeface="HGP創英角ｺﾞｼｯｸUB" panose="020B0900000000000000" pitchFamily="50" charset="-128"/>
                <a:ea typeface="HGP創英角ｺﾞｼｯｸUB" panose="020B0900000000000000" pitchFamily="50" charset="-128"/>
              </a:rPr>
              <a:t>会社案内</a:t>
            </a:r>
          </a:p>
        </p:txBody>
      </p:sp>
      <p:sp>
        <p:nvSpPr>
          <p:cNvPr id="3" name="字幕 2">
            <a:extLst>
              <a:ext uri="{FF2B5EF4-FFF2-40B4-BE49-F238E27FC236}">
                <a16:creationId xmlns:a16="http://schemas.microsoft.com/office/drawing/2014/main" id="{647C5694-BD29-47CC-B93E-D8A6C5648DDF}"/>
              </a:ext>
            </a:extLst>
          </p:cNvPr>
          <p:cNvSpPr>
            <a:spLocks noGrp="1"/>
          </p:cNvSpPr>
          <p:nvPr>
            <p:ph type="subTitle" idx="1"/>
          </p:nvPr>
        </p:nvSpPr>
        <p:spPr/>
        <p:txBody>
          <a:bodyPr>
            <a:normAutofit/>
          </a:bodyPr>
          <a:lstStyle/>
          <a:p>
            <a:r>
              <a:rPr kumimoji="1" lang="ja-JP" altLang="en-US" sz="2800" b="1" dirty="0">
                <a:latin typeface="メイリオ" panose="020B0604030504040204" pitchFamily="50" charset="-128"/>
                <a:ea typeface="メイリオ" panose="020B0604030504040204" pitchFamily="50" charset="-128"/>
              </a:rPr>
              <a:t>オーガニックサービス株式会社</a:t>
            </a:r>
          </a:p>
        </p:txBody>
      </p:sp>
    </p:spTree>
    <p:extLst>
      <p:ext uri="{BB962C8B-B14F-4D97-AF65-F5344CB8AC3E}">
        <p14:creationId xmlns:p14="http://schemas.microsoft.com/office/powerpoint/2010/main" val="3886417782"/>
      </p:ext>
    </p:extLst>
  </p:cSld>
  <p:clrMapOvr>
    <a:masterClrMapping/>
  </p:clrMapOvr>
  <p:transition spd="slow" advTm="24000">
    <p:cover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139E91A0-CE69-40F1-ACF2-505320E3DBA0}"/>
              </a:ext>
            </a:extLst>
          </p:cNvPr>
          <p:cNvSpPr>
            <a:spLocks noGrp="1"/>
          </p:cNvSpPr>
          <p:nvPr>
            <p:ph type="title"/>
          </p:nvPr>
        </p:nvSpPr>
        <p:spPr/>
        <p:txBody>
          <a:bodyPr/>
          <a:lstStyle/>
          <a:p>
            <a:r>
              <a:rPr kumimoji="1" lang="ja-JP" altLang="en-US" dirty="0">
                <a:solidFill>
                  <a:schemeClr val="accent4"/>
                </a:solidFill>
                <a:latin typeface="HGP創英角ｺﾞｼｯｸUB" panose="020B0900000000000000" pitchFamily="50" charset="-128"/>
                <a:ea typeface="HGP創英角ｺﾞｼｯｸUB" panose="020B0900000000000000" pitchFamily="50" charset="-128"/>
              </a:rPr>
              <a:t>事業内容</a:t>
            </a:r>
          </a:p>
        </p:txBody>
      </p:sp>
      <p:sp>
        <p:nvSpPr>
          <p:cNvPr id="6" name="コンテンツ プレースホルダー 5">
            <a:extLst>
              <a:ext uri="{FF2B5EF4-FFF2-40B4-BE49-F238E27FC236}">
                <a16:creationId xmlns:a16="http://schemas.microsoft.com/office/drawing/2014/main" id="{66838ABA-A570-4F8B-9EDC-F21F2F7FCBDC}"/>
              </a:ext>
            </a:extLst>
          </p:cNvPr>
          <p:cNvSpPr>
            <a:spLocks noGrp="1"/>
          </p:cNvSpPr>
          <p:nvPr>
            <p:ph idx="1"/>
          </p:nvPr>
        </p:nvSpPr>
        <p:spPr/>
        <p:txBody>
          <a:bodyPr/>
          <a:lstStyle/>
          <a:p>
            <a:pPr>
              <a:buClr>
                <a:schemeClr val="accent2"/>
              </a:buClr>
              <a:buFont typeface="Wingdings" panose="05000000000000000000" pitchFamily="2" charset="2"/>
              <a:buChar char="l"/>
            </a:pPr>
            <a:r>
              <a:rPr kumimoji="1" lang="ja-JP" altLang="en-US" sz="2800" b="1" dirty="0">
                <a:latin typeface="メイリオ" panose="020B0604030504040204" pitchFamily="50" charset="-128"/>
                <a:ea typeface="メイリオ" panose="020B0604030504040204" pitchFamily="50" charset="-128"/>
              </a:rPr>
              <a:t>外食事業</a:t>
            </a:r>
            <a:endParaRPr kumimoji="1"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新規事業開発・直営店舗経営</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フランチャイズ事業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フランチャイズ店舗開発・店舗サポート</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外食経営コンサルティング事業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飲食店経営・飲食店開発コンサルティング</a:t>
            </a:r>
            <a:endParaRPr kumimoji="1" lang="ja-JP" altLang="en-US" sz="2400"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BE039769-1712-42AA-B404-E4AB36D876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2457" y="2556932"/>
            <a:ext cx="2644140" cy="3322320"/>
          </a:xfrm>
          <a:prstGeom prst="rect">
            <a:avLst/>
          </a:prstGeom>
        </p:spPr>
      </p:pic>
      <p:sp>
        <p:nvSpPr>
          <p:cNvPr id="2" name="動作設定ボタン: 戻る 1">
            <a:hlinkClick r:id="rId4" action="ppaction://hlinksldjump" highlightClick="1"/>
            <a:extLst>
              <a:ext uri="{FF2B5EF4-FFF2-40B4-BE49-F238E27FC236}">
                <a16:creationId xmlns:a16="http://schemas.microsoft.com/office/drawing/2014/main" id="{E9E12026-C514-432A-B218-323DDC9A41D9}"/>
              </a:ext>
            </a:extLst>
          </p:cNvPr>
          <p:cNvSpPr/>
          <p:nvPr/>
        </p:nvSpPr>
        <p:spPr>
          <a:xfrm>
            <a:off x="10999303" y="5618921"/>
            <a:ext cx="1044000" cy="10440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885022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0000">
        <p15:prstTrans prst="pageCurlDouble"/>
      </p:transition>
    </mc:Choice>
    <mc:Fallback xmlns="">
      <p:transition spd="slow" advTm="9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wipe(left)">
                                      <p:cBhvr>
                                        <p:cTn id="11" dur="500"/>
                                        <p:tgtEl>
                                          <p:spTgt spid="6">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wipe(left)">
                                      <p:cBhvr>
                                        <p:cTn id="16" dur="500"/>
                                        <p:tgtEl>
                                          <p:spTgt spid="6">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wipe(left)">
                                      <p:cBhvr>
                                        <p:cTn id="20" dur="500"/>
                                        <p:tgtEl>
                                          <p:spTgt spid="6">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Effect transition="in" filter="wipe(left)">
                                      <p:cBhvr>
                                        <p:cTn id="25" dur="500"/>
                                        <p:tgtEl>
                                          <p:spTgt spid="6">
                                            <p:txEl>
                                              <p:pRg st="4" end="4"/>
                                            </p:txEl>
                                          </p:spTgt>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Effect transition="in" filter="wipe(left)">
                                      <p:cBhvr>
                                        <p:cTn id="29"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3943AB-61BA-4CD0-8E93-2E3FDEAEECCA}"/>
              </a:ext>
            </a:extLst>
          </p:cNvPr>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当社の強み</a:t>
            </a:r>
          </a:p>
        </p:txBody>
      </p:sp>
      <p:sp>
        <p:nvSpPr>
          <p:cNvPr id="3" name="コンテンツ プレースホルダー 2">
            <a:extLst>
              <a:ext uri="{FF2B5EF4-FFF2-40B4-BE49-F238E27FC236}">
                <a16:creationId xmlns:a16="http://schemas.microsoft.com/office/drawing/2014/main" id="{7422CC6D-8589-47AD-AE5E-D81CFAE514C3}"/>
              </a:ext>
            </a:extLst>
          </p:cNvPr>
          <p:cNvSpPr>
            <a:spLocks noGrp="1"/>
          </p:cNvSpPr>
          <p:nvPr>
            <p:ph idx="1"/>
          </p:nvPr>
        </p:nvSpPr>
        <p:spPr/>
        <p:txBody>
          <a:bodyPr numCol="2" spcCol="540000">
            <a:normAutofit/>
          </a:bodyPr>
          <a:lstStyle/>
          <a:p>
            <a:pPr marL="0" indent="0" algn="ctr">
              <a:buNone/>
            </a:pPr>
            <a:r>
              <a:rPr lang="ja-JP" altLang="en-US" dirty="0">
                <a:latin typeface="メイリオ" panose="020B0604030504040204" pitchFamily="50" charset="-128"/>
                <a:ea typeface="メイリオ" panose="020B0604030504040204" pitchFamily="50" charset="-128"/>
              </a:rPr>
              <a:t>安全とおいしさへのこだわり</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有機栽培の農産物や無添加の食材を使用した安全でおいしいメニュー</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アレルギーの方にも召し上がっていただけるセレクト自由なレシピ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幅広い年齢層の方においしく召し上がっていただける店舗づくり</a:t>
            </a:r>
          </a:p>
          <a:p>
            <a:endParaRPr lang="ja-JP" altLang="en-US" dirty="0">
              <a:latin typeface="メイリオ" panose="020B0604030504040204" pitchFamily="50" charset="-128"/>
              <a:ea typeface="メイリオ" panose="020B0604030504040204" pitchFamily="50" charset="-128"/>
            </a:endParaRPr>
          </a:p>
          <a:p>
            <a:pPr marL="0" indent="0" algn="ctr">
              <a:buNone/>
            </a:pPr>
            <a:r>
              <a:rPr lang="ja-JP" altLang="en-US" dirty="0">
                <a:latin typeface="メイリオ" panose="020B0604030504040204" pitchFamily="50" charset="-128"/>
                <a:ea typeface="メイリオ" panose="020B0604030504040204" pitchFamily="50" charset="-128"/>
              </a:rPr>
              <a:t>地域に密着した店舗</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全国の生産者と連携し、旬の食材を調達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店舗ごとに地域の特色を生かしたメニューを考案</a:t>
            </a:r>
            <a:endParaRPr kumimoji="1" lang="ja-JP" altLang="en-US" sz="19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201074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0000">
        <p15:prstTrans prst="pageCurlDouble"/>
      </p:transition>
    </mc:Choice>
    <mc:Fallback xmlns="">
      <p:transition spd="slow" advTm="80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会社沿革</a:t>
            </a:r>
          </a:p>
        </p:txBody>
      </p:sp>
      <p:sp>
        <p:nvSpPr>
          <p:cNvPr id="7" name="矢印: 右 6">
            <a:extLst>
              <a:ext uri="{FF2B5EF4-FFF2-40B4-BE49-F238E27FC236}">
                <a16:creationId xmlns:a16="http://schemas.microsoft.com/office/drawing/2014/main" id="{9630AE68-C719-469B-BB45-DF2FD31AB3AC}"/>
              </a:ext>
            </a:extLst>
          </p:cNvPr>
          <p:cNvSpPr/>
          <p:nvPr/>
        </p:nvSpPr>
        <p:spPr>
          <a:xfrm>
            <a:off x="1590261" y="3299791"/>
            <a:ext cx="9000000" cy="720000"/>
          </a:xfrm>
          <a:prstGeom prst="right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E602D801-891B-4B66-83B4-298073A82462}"/>
              </a:ext>
            </a:extLst>
          </p:cNvPr>
          <p:cNvSpPr/>
          <p:nvPr/>
        </p:nvSpPr>
        <p:spPr>
          <a:xfrm>
            <a:off x="1802295"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latin typeface="HGP創英角ｺﾞｼｯｸUB" panose="020B0900000000000000" pitchFamily="50" charset="-128"/>
                <a:ea typeface="HGP創英角ｺﾞｼｯｸUB" panose="020B0900000000000000" pitchFamily="50" charset="-128"/>
              </a:rPr>
              <a:t>設立</a:t>
            </a:r>
          </a:p>
        </p:txBody>
      </p:sp>
      <p:sp>
        <p:nvSpPr>
          <p:cNvPr id="14" name="テキスト ボックス 13">
            <a:extLst>
              <a:ext uri="{FF2B5EF4-FFF2-40B4-BE49-F238E27FC236}">
                <a16:creationId xmlns:a16="http://schemas.microsoft.com/office/drawing/2014/main" id="{6F3013C5-0AE1-4846-94D6-480CFAF7F88F}"/>
              </a:ext>
            </a:extLst>
          </p:cNvPr>
          <p:cNvSpPr txBox="1"/>
          <p:nvPr/>
        </p:nvSpPr>
        <p:spPr>
          <a:xfrm>
            <a:off x="2372139" y="5160785"/>
            <a:ext cx="3243196" cy="1015663"/>
          </a:xfrm>
          <a:prstGeom prst="rect">
            <a:avLst/>
          </a:prstGeom>
          <a:noFill/>
        </p:spPr>
        <p:txBody>
          <a:bodyPr wrap="none" rtlCol="0">
            <a:spAutoFit/>
          </a:bodyPr>
          <a:lstStyle/>
          <a:p>
            <a:r>
              <a:rPr kumimoji="1" lang="en-US" altLang="ja-JP" sz="2400" dirty="0">
                <a:latin typeface="メイリオ" panose="020B0604030504040204" pitchFamily="50" charset="-128"/>
                <a:ea typeface="メイリオ" panose="020B0604030504040204" pitchFamily="50" charset="-128"/>
              </a:rPr>
              <a:t>2002</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オーガニックサービス設立</a:t>
            </a:r>
            <a:endParaRPr kumimoji="1" lang="en-US" altLang="ja-JP"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直営店</a:t>
            </a:r>
            <a:r>
              <a:rPr kumimoji="1" lang="en-US" altLang="ja-JP" dirty="0">
                <a:latin typeface="メイリオ" panose="020B0604030504040204" pitchFamily="50" charset="-128"/>
                <a:ea typeface="メイリオ" panose="020B0604030504040204" pitchFamily="50" charset="-128"/>
              </a:rPr>
              <a:t>3</a:t>
            </a:r>
            <a:r>
              <a:rPr kumimoji="1" lang="ja-JP" altLang="en-US" dirty="0">
                <a:latin typeface="メイリオ" panose="020B0604030504040204" pitchFamily="50" charset="-128"/>
                <a:ea typeface="メイリオ" panose="020B0604030504040204" pitchFamily="50" charset="-128"/>
              </a:rPr>
              <a:t>店舗開店</a:t>
            </a:r>
          </a:p>
        </p:txBody>
      </p:sp>
      <p:sp>
        <p:nvSpPr>
          <p:cNvPr id="16" name="楕円 15">
            <a:extLst>
              <a:ext uri="{FF2B5EF4-FFF2-40B4-BE49-F238E27FC236}">
                <a16:creationId xmlns:a16="http://schemas.microsoft.com/office/drawing/2014/main" id="{9ED1B94A-22E6-4900-A3CC-4F3607AB1148}"/>
              </a:ext>
            </a:extLst>
          </p:cNvPr>
          <p:cNvSpPr/>
          <p:nvPr/>
        </p:nvSpPr>
        <p:spPr>
          <a:xfrm>
            <a:off x="3882886"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r>
              <a:rPr kumimoji="1" lang="ja-JP" altLang="en-US" sz="1400" dirty="0">
                <a:latin typeface="HGP創英角ｺﾞｼｯｸUB" panose="020B0900000000000000" pitchFamily="50" charset="-128"/>
                <a:ea typeface="HGP創英角ｺﾞｼｯｸUB" panose="020B0900000000000000" pitchFamily="50" charset="-128"/>
              </a:rPr>
              <a:t>事業開始</a:t>
            </a:r>
          </a:p>
        </p:txBody>
      </p:sp>
      <p:sp>
        <p:nvSpPr>
          <p:cNvPr id="17" name="楕円 16">
            <a:extLst>
              <a:ext uri="{FF2B5EF4-FFF2-40B4-BE49-F238E27FC236}">
                <a16:creationId xmlns:a16="http://schemas.microsoft.com/office/drawing/2014/main" id="{6DF2ABE1-7E43-4BAD-9C99-378585A08134}"/>
              </a:ext>
            </a:extLst>
          </p:cNvPr>
          <p:cNvSpPr/>
          <p:nvPr/>
        </p:nvSpPr>
        <p:spPr>
          <a:xfrm>
            <a:off x="6090261"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p>
          <a:p>
            <a:pPr algn="ctr"/>
            <a:r>
              <a:rPr kumimoji="1" lang="en-US" altLang="ja-JP" sz="1400" dirty="0">
                <a:latin typeface="HGP創英角ｺﾞｼｯｸUB" panose="020B0900000000000000" pitchFamily="50" charset="-128"/>
                <a:ea typeface="HGP創英角ｺﾞｼｯｸUB" panose="020B0900000000000000" pitchFamily="50" charset="-128"/>
              </a:rPr>
              <a:t>20</a:t>
            </a:r>
            <a:r>
              <a:rPr kumimoji="1" lang="ja-JP" altLang="en-US" sz="1400" dirty="0">
                <a:latin typeface="HGP創英角ｺﾞｼｯｸUB" panose="020B0900000000000000" pitchFamily="50" charset="-128"/>
                <a:ea typeface="HGP創英角ｺﾞｼｯｸUB" panose="020B0900000000000000" pitchFamily="50" charset="-128"/>
              </a:rPr>
              <a:t>店舗</a:t>
            </a:r>
          </a:p>
        </p:txBody>
      </p:sp>
      <p:sp>
        <p:nvSpPr>
          <p:cNvPr id="18" name="楕円 17">
            <a:extLst>
              <a:ext uri="{FF2B5EF4-FFF2-40B4-BE49-F238E27FC236}">
                <a16:creationId xmlns:a16="http://schemas.microsoft.com/office/drawing/2014/main" id="{496DD9FB-9648-44E4-91F5-96E834E1A554}"/>
              </a:ext>
            </a:extLst>
          </p:cNvPr>
          <p:cNvSpPr/>
          <p:nvPr/>
        </p:nvSpPr>
        <p:spPr>
          <a:xfrm>
            <a:off x="8297636"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p>
          <a:p>
            <a:pPr algn="ctr"/>
            <a:r>
              <a:rPr kumimoji="1" lang="en-US" altLang="ja-JP" sz="1400" dirty="0">
                <a:latin typeface="HGP創英角ｺﾞｼｯｸUB" panose="020B0900000000000000" pitchFamily="50" charset="-128"/>
                <a:ea typeface="HGP創英角ｺﾞｼｯｸUB" panose="020B0900000000000000" pitchFamily="50" charset="-128"/>
              </a:rPr>
              <a:t>50</a:t>
            </a:r>
            <a:r>
              <a:rPr kumimoji="1" lang="ja-JP" altLang="en-US" sz="1400" dirty="0">
                <a:latin typeface="HGP創英角ｺﾞｼｯｸUB" panose="020B0900000000000000" pitchFamily="50" charset="-128"/>
                <a:ea typeface="HGP創英角ｺﾞｼｯｸUB" panose="020B0900000000000000" pitchFamily="50" charset="-128"/>
              </a:rPr>
              <a:t>店舗</a:t>
            </a:r>
          </a:p>
        </p:txBody>
      </p:sp>
      <p:sp>
        <p:nvSpPr>
          <p:cNvPr id="19" name="テキスト ボックス 18">
            <a:extLst>
              <a:ext uri="{FF2B5EF4-FFF2-40B4-BE49-F238E27FC236}">
                <a16:creationId xmlns:a16="http://schemas.microsoft.com/office/drawing/2014/main" id="{03F6C782-2B99-44C8-BE8A-2D076581E24F}"/>
              </a:ext>
            </a:extLst>
          </p:cNvPr>
          <p:cNvSpPr txBox="1"/>
          <p:nvPr/>
        </p:nvSpPr>
        <p:spPr>
          <a:xfrm>
            <a:off x="4458886" y="4264019"/>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2004</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フランチャイズ事業開始</a:t>
            </a:r>
          </a:p>
        </p:txBody>
      </p:sp>
      <p:sp>
        <p:nvSpPr>
          <p:cNvPr id="20" name="テキスト ボックス 19">
            <a:extLst>
              <a:ext uri="{FF2B5EF4-FFF2-40B4-BE49-F238E27FC236}">
                <a16:creationId xmlns:a16="http://schemas.microsoft.com/office/drawing/2014/main" id="{61C37363-E30D-425C-8FB3-F30DEA7F0578}"/>
              </a:ext>
            </a:extLst>
          </p:cNvPr>
          <p:cNvSpPr txBox="1"/>
          <p:nvPr/>
        </p:nvSpPr>
        <p:spPr>
          <a:xfrm>
            <a:off x="6666261" y="5160785"/>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2008</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a:t>
            </a:r>
            <a:r>
              <a:rPr kumimoji="1" lang="en-US" altLang="ja-JP" dirty="0">
                <a:latin typeface="メイリオ" panose="020B0604030504040204" pitchFamily="50" charset="-128"/>
                <a:ea typeface="メイリオ" panose="020B0604030504040204" pitchFamily="50" charset="-128"/>
              </a:rPr>
              <a:t>20</a:t>
            </a:r>
            <a:r>
              <a:rPr kumimoji="1" lang="ja-JP" altLang="en-US" dirty="0">
                <a:latin typeface="メイリオ" panose="020B0604030504040204" pitchFamily="50" charset="-128"/>
                <a:ea typeface="メイリオ" panose="020B0604030504040204" pitchFamily="50" charset="-128"/>
              </a:rPr>
              <a:t>店舗突破</a:t>
            </a:r>
          </a:p>
        </p:txBody>
      </p:sp>
      <p:sp>
        <p:nvSpPr>
          <p:cNvPr id="21" name="テキスト ボックス 20">
            <a:extLst>
              <a:ext uri="{FF2B5EF4-FFF2-40B4-BE49-F238E27FC236}">
                <a16:creationId xmlns:a16="http://schemas.microsoft.com/office/drawing/2014/main" id="{F4D82444-B96F-48F3-844A-A10801C43868}"/>
              </a:ext>
            </a:extLst>
          </p:cNvPr>
          <p:cNvSpPr txBox="1"/>
          <p:nvPr/>
        </p:nvSpPr>
        <p:spPr>
          <a:xfrm>
            <a:off x="8873636" y="4269708"/>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2016</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a:t>
            </a:r>
            <a:r>
              <a:rPr kumimoji="1" lang="en-US" altLang="ja-JP" dirty="0">
                <a:latin typeface="メイリオ" panose="020B0604030504040204" pitchFamily="50" charset="-128"/>
                <a:ea typeface="メイリオ" panose="020B0604030504040204" pitchFamily="50" charset="-128"/>
              </a:rPr>
              <a:t>50</a:t>
            </a:r>
            <a:r>
              <a:rPr kumimoji="1" lang="ja-JP" altLang="en-US" dirty="0">
                <a:latin typeface="メイリオ" panose="020B0604030504040204" pitchFamily="50" charset="-128"/>
                <a:ea typeface="メイリオ" panose="020B0604030504040204" pitchFamily="50" charset="-128"/>
              </a:rPr>
              <a:t>店舗突破</a:t>
            </a:r>
          </a:p>
        </p:txBody>
      </p:sp>
      <p:cxnSp>
        <p:nvCxnSpPr>
          <p:cNvPr id="23" name="直線コネクタ 22">
            <a:extLst>
              <a:ext uri="{FF2B5EF4-FFF2-40B4-BE49-F238E27FC236}">
                <a16:creationId xmlns:a16="http://schemas.microsoft.com/office/drawing/2014/main" id="{48438F23-6171-4DF6-8E9A-0B0BE5035522}"/>
              </a:ext>
            </a:extLst>
          </p:cNvPr>
          <p:cNvCxnSpPr>
            <a:stCxn id="13" idx="4"/>
          </p:cNvCxnSpPr>
          <p:nvPr/>
        </p:nvCxnSpPr>
        <p:spPr>
          <a:xfrm flipH="1">
            <a:off x="2356622" y="4226505"/>
            <a:ext cx="21673" cy="17769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82671399-5867-4D37-9635-8B9D53C57064}"/>
              </a:ext>
            </a:extLst>
          </p:cNvPr>
          <p:cNvCxnSpPr>
            <a:stCxn id="16" idx="4"/>
          </p:cNvCxnSpPr>
          <p:nvPr/>
        </p:nvCxnSpPr>
        <p:spPr>
          <a:xfrm>
            <a:off x="4458886" y="4226505"/>
            <a:ext cx="0" cy="9342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2E211B31-A17B-447A-BA86-BE9C14C6D9D2}"/>
              </a:ext>
            </a:extLst>
          </p:cNvPr>
          <p:cNvCxnSpPr/>
          <p:nvPr/>
        </p:nvCxnSpPr>
        <p:spPr>
          <a:xfrm flipH="1">
            <a:off x="6650594" y="4226505"/>
            <a:ext cx="21673" cy="17769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4E099851-6CDF-409D-BCF9-0C8508F159E5}"/>
              </a:ext>
            </a:extLst>
          </p:cNvPr>
          <p:cNvCxnSpPr/>
          <p:nvPr/>
        </p:nvCxnSpPr>
        <p:spPr>
          <a:xfrm>
            <a:off x="8873636" y="4226505"/>
            <a:ext cx="0" cy="934280"/>
          </a:xfrm>
          <a:prstGeom prst="line">
            <a:avLst/>
          </a:prstGeom>
        </p:spPr>
        <p:style>
          <a:lnRef idx="1">
            <a:schemeClr val="accent1"/>
          </a:lnRef>
          <a:fillRef idx="0">
            <a:schemeClr val="accent1"/>
          </a:fillRef>
          <a:effectRef idx="0">
            <a:schemeClr val="accent1"/>
          </a:effectRef>
          <a:fontRef idx="minor">
            <a:schemeClr val="tx1"/>
          </a:fontRef>
        </p:style>
      </p:cxnSp>
      <p:sp>
        <p:nvSpPr>
          <p:cNvPr id="28" name="正方形/長方形 27">
            <a:extLst>
              <a:ext uri="{FF2B5EF4-FFF2-40B4-BE49-F238E27FC236}">
                <a16:creationId xmlns:a16="http://schemas.microsoft.com/office/drawing/2014/main" id="{CBC5BB46-B3EF-4536-A025-9FA0E43F3808}"/>
              </a:ext>
            </a:extLst>
          </p:cNvPr>
          <p:cNvSpPr/>
          <p:nvPr/>
        </p:nvSpPr>
        <p:spPr>
          <a:xfrm>
            <a:off x="2352038" y="2408255"/>
            <a:ext cx="7487947" cy="584775"/>
          </a:xfrm>
          <a:prstGeom prst="rect">
            <a:avLst/>
          </a:prstGeom>
          <a:noFill/>
        </p:spPr>
        <p:txBody>
          <a:bodyPr wrap="none" lIns="91440" tIns="45720" rIns="91440" bIns="45720">
            <a:spAutoFit/>
          </a:bodyPr>
          <a:lstStyle/>
          <a:p>
            <a:pPr algn="ctr"/>
            <a:r>
              <a:rPr lang="ja-JP" altLang="en-US" sz="32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HGP創英角ｺﾞｼｯｸUB" panose="020B0900000000000000" pitchFamily="50" charset="-128"/>
                <a:ea typeface="HGP創英角ｺﾞｼｯｸUB" panose="020B0900000000000000" pitchFamily="50" charset="-128"/>
              </a:rPr>
              <a:t>安全でおいしい食材を特長とした店舗展開</a:t>
            </a:r>
          </a:p>
        </p:txBody>
      </p:sp>
    </p:spTree>
    <p:extLst>
      <p:ext uri="{BB962C8B-B14F-4D97-AF65-F5344CB8AC3E}">
        <p14:creationId xmlns:p14="http://schemas.microsoft.com/office/powerpoint/2010/main" val="26795880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0000">
        <p15:prstTrans prst="pageCurlDouble"/>
      </p:transition>
    </mc:Choice>
    <mc:Fallback xmlns="">
      <p:transition spd="slow" advTm="8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1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heel(1)">
                                      <p:cBhvr>
                                        <p:cTn id="12" dur="1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heel(1)">
                                      <p:cBhvr>
                                        <p:cTn id="17" dur="10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heel(1)">
                                      <p:cBhvr>
                                        <p:cTn id="22"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17"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3C2DF9-A032-4499-B621-A7A8E2A8D476}"/>
              </a:ext>
            </a:extLst>
          </p:cNvPr>
          <p:cNvSpPr>
            <a:spLocks noGrp="1"/>
          </p:cNvSpPr>
          <p:nvPr>
            <p:ph type="title"/>
          </p:nvPr>
        </p:nvSpPr>
        <p:spPr/>
        <p:txBody>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会社概要</a:t>
            </a:r>
          </a:p>
        </p:txBody>
      </p:sp>
      <p:graphicFrame>
        <p:nvGraphicFramePr>
          <p:cNvPr id="4" name="コンテンツ プレースホルダー 3">
            <a:extLst>
              <a:ext uri="{FF2B5EF4-FFF2-40B4-BE49-F238E27FC236}">
                <a16:creationId xmlns:a16="http://schemas.microsoft.com/office/drawing/2014/main" id="{2D7985D7-08A4-4E02-B178-958E7B0AB1F9}"/>
              </a:ext>
            </a:extLst>
          </p:cNvPr>
          <p:cNvGraphicFramePr>
            <a:graphicFrameLocks noGrp="1"/>
          </p:cNvGraphicFramePr>
          <p:nvPr>
            <p:ph idx="1"/>
            <p:extLst>
              <p:ext uri="{D42A27DB-BD31-4B8C-83A1-F6EECF244321}">
                <p14:modId xmlns:p14="http://schemas.microsoft.com/office/powerpoint/2010/main" val="640624334"/>
              </p:ext>
            </p:extLst>
          </p:nvPr>
        </p:nvGraphicFramePr>
        <p:xfrm>
          <a:off x="1295400" y="2557463"/>
          <a:ext cx="5598704" cy="3404250"/>
        </p:xfrm>
        <a:graphic>
          <a:graphicData uri="http://schemas.openxmlformats.org/drawingml/2006/table">
            <a:tbl>
              <a:tblPr bandRow="1">
                <a:tableStyleId>{5C22544A-7EE6-4342-B048-85BDC9FD1C3A}</a:tableStyleId>
              </a:tblPr>
              <a:tblGrid>
                <a:gridCol w="1440000">
                  <a:extLst>
                    <a:ext uri="{9D8B030D-6E8A-4147-A177-3AD203B41FA5}">
                      <a16:colId xmlns:a16="http://schemas.microsoft.com/office/drawing/2014/main" val="2894009113"/>
                    </a:ext>
                  </a:extLst>
                </a:gridCol>
                <a:gridCol w="4158704">
                  <a:extLst>
                    <a:ext uri="{9D8B030D-6E8A-4147-A177-3AD203B41FA5}">
                      <a16:colId xmlns:a16="http://schemas.microsoft.com/office/drawing/2014/main" val="2732380913"/>
                    </a:ext>
                  </a:extLst>
                </a:gridCol>
              </a:tblGrid>
              <a:tr h="36000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商号</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オーガニックサービス株式会社</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701264365"/>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設立</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2002</a:t>
                      </a:r>
                      <a:r>
                        <a:rPr kumimoji="1" lang="ja-JP" altLang="en-US" sz="1600" dirty="0">
                          <a:latin typeface="メイリオ" panose="020B0604030504040204" pitchFamily="50" charset="-128"/>
                          <a:ea typeface="メイリオ" panose="020B0604030504040204" pitchFamily="50" charset="-128"/>
                        </a:rPr>
                        <a:t>年</a:t>
                      </a:r>
                      <a:r>
                        <a:rPr kumimoji="1" lang="en-US" altLang="ja-JP" sz="1600" dirty="0">
                          <a:latin typeface="メイリオ" panose="020B0604030504040204" pitchFamily="50" charset="-128"/>
                          <a:ea typeface="メイリオ" panose="020B0604030504040204" pitchFamily="50" charset="-128"/>
                        </a:rPr>
                        <a:t>4</a:t>
                      </a:r>
                      <a:r>
                        <a:rPr kumimoji="1" lang="ja-JP" altLang="en-US" sz="1600" dirty="0">
                          <a:latin typeface="メイリオ" panose="020B0604030504040204" pitchFamily="50" charset="-128"/>
                          <a:ea typeface="メイリオ" panose="020B0604030504040204" pitchFamily="50" charset="-128"/>
                        </a:rPr>
                        <a:t>月</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753421763"/>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所在地</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東京都千代田区丸の内</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874558785"/>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代表者</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坂本隆盛</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494601803"/>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資本金</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1</a:t>
                      </a:r>
                      <a:r>
                        <a:rPr kumimoji="1" lang="ja-JP" altLang="en-US" sz="1600" dirty="0">
                          <a:latin typeface="メイリオ" panose="020B0604030504040204" pitchFamily="50" charset="-128"/>
                          <a:ea typeface="メイリオ" panose="020B0604030504040204" pitchFamily="50" charset="-128"/>
                        </a:rPr>
                        <a:t>億円</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289727442"/>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売上高</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73</a:t>
                      </a:r>
                      <a:r>
                        <a:rPr kumimoji="1" lang="ja-JP" altLang="en-US" sz="1600" dirty="0">
                          <a:latin typeface="メイリオ" panose="020B0604030504040204" pitchFamily="50" charset="-128"/>
                          <a:ea typeface="メイリオ" panose="020B0604030504040204" pitchFamily="50" charset="-128"/>
                        </a:rPr>
                        <a:t>億円</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890602007"/>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社員数</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520</a:t>
                      </a:r>
                      <a:r>
                        <a:rPr kumimoji="1" lang="ja-JP" altLang="en-US" sz="1600" dirty="0">
                          <a:latin typeface="メイリオ" panose="020B0604030504040204" pitchFamily="50" charset="-128"/>
                          <a:ea typeface="メイリオ" panose="020B0604030504040204" pitchFamily="50" charset="-128"/>
                        </a:rPr>
                        <a:t>人</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825996509"/>
                  </a:ext>
                </a:extLst>
              </a:tr>
              <a:tr h="338250">
                <a:tc rowSpan="3">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hlinkClick r:id="rId2" action="ppaction://hlinksldjump"/>
                        </a:rPr>
                        <a:t>事業内容</a:t>
                      </a:r>
                      <a:endParaRPr kumimoji="1" lang="ja-JP" altLang="en-US" sz="1600" dirty="0">
                        <a:solidFill>
                          <a:schemeClr val="accent1"/>
                        </a:solidFill>
                        <a:latin typeface="メイリオ" panose="020B0604030504040204" pitchFamily="50" charset="-128"/>
                        <a:ea typeface="メイリオ" panose="020B0604030504040204" pitchFamily="50" charset="-128"/>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外食事業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68371878"/>
                  </a:ext>
                </a:extLst>
              </a:tr>
              <a:tr h="338250">
                <a:tc vMerge="1">
                  <a:txBody>
                    <a:bodyPr/>
                    <a:lstStyle/>
                    <a:p>
                      <a:endParaRPr kumimoji="1" lang="ja-JP" altLang="en-US" sz="1600" dirty="0">
                        <a:solidFill>
                          <a:schemeClr val="accent1"/>
                        </a:solidFill>
                        <a:latin typeface="メイリオ" panose="020B0604030504040204" pitchFamily="50" charset="-128"/>
                        <a:ea typeface="メイリオ" panose="020B0604030504040204" pitchFamily="50" charset="-128"/>
                      </a:endParaRPr>
                    </a:p>
                  </a:txBody>
                  <a:tcPr/>
                </a:tc>
                <a:tc>
                  <a:txBody>
                    <a:bodyPr/>
                    <a:lstStyle/>
                    <a:p>
                      <a:r>
                        <a:rPr kumimoji="1" lang="ja-JP" altLang="en-US" sz="1600" dirty="0">
                          <a:latin typeface="メイリオ" panose="020B0604030504040204" pitchFamily="50" charset="-128"/>
                          <a:ea typeface="メイリオ" panose="020B0604030504040204" pitchFamily="50" charset="-128"/>
                        </a:rPr>
                        <a:t>外食フランチャイズ事業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721559559"/>
                  </a:ext>
                </a:extLst>
              </a:tr>
              <a:tr h="338250">
                <a:tc vMerge="1">
                  <a:txBody>
                    <a:bodyPr/>
                    <a:lstStyle/>
                    <a:p>
                      <a:endParaRPr kumimoji="1" lang="ja-JP" altLang="en-US" sz="1600" dirty="0">
                        <a:solidFill>
                          <a:schemeClr val="accent1"/>
                        </a:solidFill>
                        <a:latin typeface="メイリオ" panose="020B0604030504040204" pitchFamily="50" charset="-128"/>
                        <a:ea typeface="メイリオ" panose="020B0604030504040204" pitchFamily="50" charset="-128"/>
                      </a:endParaRPr>
                    </a:p>
                  </a:txBody>
                  <a:tcPr/>
                </a:tc>
                <a:tc>
                  <a:txBody>
                    <a:bodyPr/>
                    <a:lstStyle/>
                    <a:p>
                      <a:r>
                        <a:rPr kumimoji="1" lang="ja-JP" altLang="en-US" sz="1600" dirty="0">
                          <a:latin typeface="メイリオ" panose="020B0604030504040204" pitchFamily="50" charset="-128"/>
                          <a:ea typeface="メイリオ" panose="020B0604030504040204" pitchFamily="50" charset="-128"/>
                        </a:rPr>
                        <a:t>外食経営コンサルティング事業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897166513"/>
                  </a:ext>
                </a:extLst>
              </a:tr>
            </a:tbl>
          </a:graphicData>
        </a:graphic>
      </p:graphicFrame>
      <p:pic>
        <p:nvPicPr>
          <p:cNvPr id="6" name="図 5">
            <a:extLst>
              <a:ext uri="{FF2B5EF4-FFF2-40B4-BE49-F238E27FC236}">
                <a16:creationId xmlns:a16="http://schemas.microsoft.com/office/drawing/2014/main" id="{43DF0DC8-9F39-456B-B0F4-2DC13B2D64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0328" y="2557463"/>
            <a:ext cx="3162300" cy="3352800"/>
          </a:xfrm>
          <a:prstGeom prst="rect">
            <a:avLst/>
          </a:prstGeom>
        </p:spPr>
      </p:pic>
    </p:spTree>
    <p:extLst>
      <p:ext uri="{BB962C8B-B14F-4D97-AF65-F5344CB8AC3E}">
        <p14:creationId xmlns:p14="http://schemas.microsoft.com/office/powerpoint/2010/main" val="12975416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0">
        <p15:prstTrans prst="pageCurlDouble"/>
      </p:transition>
    </mc:Choice>
    <mc:Fallback xmlns="">
      <p:transition spd="slow" advTm="40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268550-8037-4C23-8938-FD7DE66D63DB}"/>
              </a:ext>
            </a:extLst>
          </p:cNvPr>
          <p:cNvSpPr>
            <a:spLocks noGrp="1"/>
          </p:cNvSpPr>
          <p:nvPr>
            <p:ph type="title"/>
          </p:nvPr>
        </p:nvSpPr>
        <p:spPr/>
        <p:txBody>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業績推移</a:t>
            </a:r>
          </a:p>
        </p:txBody>
      </p:sp>
      <p:graphicFrame>
        <p:nvGraphicFramePr>
          <p:cNvPr id="6" name="コンテンツ プレースホルダー 5">
            <a:extLst>
              <a:ext uri="{FF2B5EF4-FFF2-40B4-BE49-F238E27FC236}">
                <a16:creationId xmlns:a16="http://schemas.microsoft.com/office/drawing/2014/main" id="{8A0EBC74-B98C-4DCC-84B3-835BF5BC8F3C}"/>
              </a:ext>
            </a:extLst>
          </p:cNvPr>
          <p:cNvGraphicFramePr>
            <a:graphicFrameLocks noGrp="1"/>
          </p:cNvGraphicFramePr>
          <p:nvPr>
            <p:ph idx="1"/>
            <p:extLst>
              <p:ext uri="{D42A27DB-BD31-4B8C-83A1-F6EECF244321}">
                <p14:modId xmlns:p14="http://schemas.microsoft.com/office/powerpoint/2010/main" val="3464131318"/>
              </p:ext>
            </p:extLst>
          </p:nvPr>
        </p:nvGraphicFramePr>
        <p:xfrm>
          <a:off x="1295400" y="2557463"/>
          <a:ext cx="9601200" cy="33178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840012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0">
        <p15:prstTrans prst="pageCurlDouble"/>
      </p:transition>
    </mc:Choice>
    <mc:Fallback xmlns="">
      <p:transition spd="slow" advTm="40000">
        <p:fade/>
      </p:transition>
    </mc:Fallback>
  </mc:AlternateContent>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オーガニック">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0</TotalTime>
  <Words>203</Words>
  <PresentationFormat>ワイド画面</PresentationFormat>
  <Paragraphs>58</Paragraphs>
  <Slides>6</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6</vt:i4>
      </vt:variant>
    </vt:vector>
  </HeadingPairs>
  <TitlesOfParts>
    <vt:vector size="14" baseType="lpstr">
      <vt:lpstr>HGP創英角ｺﾞｼｯｸUB</vt:lpstr>
      <vt:lpstr>Meiryo UI</vt:lpstr>
      <vt:lpstr>メイリオ</vt:lpstr>
      <vt:lpstr>游ゴシック</vt:lpstr>
      <vt:lpstr>Arial</vt:lpstr>
      <vt:lpstr>Garamond</vt:lpstr>
      <vt:lpstr>Wingdings</vt:lpstr>
      <vt:lpstr>オーガニック</vt:lpstr>
      <vt:lpstr>会社案内</vt:lpstr>
      <vt:lpstr>事業内容</vt:lpstr>
      <vt:lpstr>当社の強み</vt:lpstr>
      <vt:lpstr>会社沿革</vt:lpstr>
      <vt:lpstr>会社概要</vt:lpstr>
      <vt:lpstr>業績推移</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2019-11-27T02:57:09Z</dcterms:created>
  <dcterms:modified xsi:type="dcterms:W3CDTF">2019-11-27T02:57:23Z</dcterms:modified>
</cp:coreProperties>
</file>