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1"/>
  </p:sldMasterIdLst>
  <p:sldIdLst>
    <p:sldId id="256" r:id="rId2"/>
    <p:sldId id="257" r:id="rId3"/>
    <p:sldId id="258" r:id="rId4"/>
    <p:sldId id="262"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売上高（億円）</c:v>
                </c:pt>
              </c:strCache>
            </c:strRef>
          </c:tx>
          <c:spPr>
            <a:pattFill prst="narHorz">
              <a:fgClr>
                <a:schemeClr val="accent1"/>
              </a:fgClr>
              <a:bgClr>
                <a:schemeClr val="accent1">
                  <a:lumMod val="20000"/>
                  <a:lumOff val="80000"/>
                </a:schemeClr>
              </a:bgClr>
            </a:pattFill>
            <a:ln>
              <a:noFill/>
            </a:ln>
            <a:effectLst>
              <a:innerShdw blurRad="114300">
                <a:schemeClr val="accent1"/>
              </a:innerShdw>
            </a:effectLst>
          </c:spPr>
          <c:invertIfNegative val="0"/>
          <c:cat>
            <c:strRef>
              <c:f>Sheet1!$A$2:$A$6</c:f>
              <c:strCache>
                <c:ptCount val="5"/>
                <c:pt idx="0">
                  <c:v>2015年</c:v>
                </c:pt>
                <c:pt idx="1">
                  <c:v>2016年</c:v>
                </c:pt>
                <c:pt idx="2">
                  <c:v>2017年</c:v>
                </c:pt>
                <c:pt idx="3">
                  <c:v>2018年</c:v>
                </c:pt>
                <c:pt idx="4">
                  <c:v>2019年</c:v>
                </c:pt>
              </c:strCache>
            </c:strRef>
          </c:cat>
          <c:val>
            <c:numRef>
              <c:f>Sheet1!$B$2:$B$6</c:f>
              <c:numCache>
                <c:formatCode>General</c:formatCode>
                <c:ptCount val="5"/>
                <c:pt idx="0">
                  <c:v>48</c:v>
                </c:pt>
                <c:pt idx="1">
                  <c:v>52</c:v>
                </c:pt>
                <c:pt idx="2">
                  <c:v>60</c:v>
                </c:pt>
                <c:pt idx="3">
                  <c:v>65</c:v>
                </c:pt>
                <c:pt idx="4">
                  <c:v>73</c:v>
                </c:pt>
              </c:numCache>
            </c:numRef>
          </c:val>
          <c:extLst>
            <c:ext xmlns:c16="http://schemas.microsoft.com/office/drawing/2014/chart" uri="{C3380CC4-5D6E-409C-BE32-E72D297353CC}">
              <c16:uniqueId val="{00000000-39D9-45EF-837A-762521C720A0}"/>
            </c:ext>
          </c:extLst>
        </c:ser>
        <c:dLbls>
          <c:showLegendKey val="0"/>
          <c:showVal val="0"/>
          <c:showCatName val="0"/>
          <c:showSerName val="0"/>
          <c:showPercent val="0"/>
          <c:showBubbleSize val="0"/>
        </c:dLbls>
        <c:gapWidth val="164"/>
        <c:overlap val="-22"/>
        <c:axId val="554121376"/>
        <c:axId val="554121704"/>
      </c:barChart>
      <c:catAx>
        <c:axId val="554121376"/>
        <c:scaling>
          <c:orientation val="minMax"/>
        </c:scaling>
        <c:delete val="0"/>
        <c:axPos val="b"/>
        <c:numFmt formatCode="General" sourceLinked="1"/>
        <c:majorTickMark val="none"/>
        <c:minorTickMark val="none"/>
        <c:tickLblPos val="nextTo"/>
        <c:spPr>
          <a:noFill/>
          <a:ln w="19050"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554121704"/>
        <c:crosses val="autoZero"/>
        <c:auto val="1"/>
        <c:lblAlgn val="ctr"/>
        <c:lblOffset val="100"/>
        <c:noMultiLvlLbl val="0"/>
      </c:catAx>
      <c:valAx>
        <c:axId val="554121704"/>
        <c:scaling>
          <c:orientation val="minMax"/>
        </c:scaling>
        <c:delete val="0"/>
        <c:axPos val="l"/>
        <c:majorGridlines>
          <c:spPr>
            <a:ln>
              <a:solidFill>
                <a:schemeClr val="tx1">
                  <a:lumMod val="15000"/>
                  <a:lumOff val="85000"/>
                </a:schemeClr>
              </a:solidFill>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554121376"/>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メイリオ" panose="020B0604030504040204" pitchFamily="50" charset="-128"/>
          <a:ea typeface="メイリオ" panose="020B0604030504040204" pitchFamily="50" charset="-128"/>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3">
  <cs:axisTitle>
    <cs:lnRef idx="0"/>
    <cs:fillRef idx="0"/>
    <cs:effectRef idx="0"/>
    <cs:fontRef idx="minor">
      <a:schemeClr val="tx1">
        <a:lumMod val="65000"/>
        <a:lumOff val="35000"/>
      </a:schemeClr>
    </cs:fontRef>
    <cs:defRPr sz="1197"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
  <cs:dataPoint3D>
    <cs:lnRef idx="0"/>
    <cs:fillRef idx="0">
      <cs:styleClr val="auto"/>
    </cs:fillRef>
    <cs:effectRef idx="0"/>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7983232" y="5037663"/>
            <a:ext cx="897467" cy="279400"/>
          </a:xfrm>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a:xfrm>
            <a:off x="2692397" y="5037663"/>
            <a:ext cx="5214635" cy="279400"/>
          </a:xfrm>
        </p:spPr>
        <p:txBody>
          <a:bodyPr/>
          <a:lstStyle/>
          <a:p>
            <a:endParaRPr kumimoji="1" lang="ja-JP" altLang="en-US"/>
          </a:p>
        </p:txBody>
      </p:sp>
      <p:sp>
        <p:nvSpPr>
          <p:cNvPr id="6" name="Slide Number Placeholder 5"/>
          <p:cNvSpPr>
            <a:spLocks noGrp="1"/>
          </p:cNvSpPr>
          <p:nvPr>
            <p:ph type="sldNum" sz="quarter" idx="12"/>
          </p:nvPr>
        </p:nvSpPr>
        <p:spPr>
          <a:xfrm>
            <a:off x="8956900" y="5037663"/>
            <a:ext cx="551167" cy="279400"/>
          </a:xfrm>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17604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7838324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61098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ja-JP" altLang="en-US"/>
              <a:t>マスター タイトルの書式設定</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570763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216682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ja-JP" altLang="en-US"/>
              <a:t>マスター タイトルの書式設定</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41340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ja-JP" altLang="en-US"/>
              <a:t>マスター タイトルの書式設定</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243793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560924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54531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3236766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09676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449939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8386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64926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2197736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ja-JP" altLang="en-US"/>
              <a:t>マスター タイトルの書式設定</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01728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ja-JP" altLang="en-US"/>
              <a:t>マスター タイトルの書式設定</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689432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kumimoji="1" lang="ja-JP" alt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2909602638"/>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 id="2147483711" r:id="rId17"/>
  </p:sldLayoutIdLst>
  <p:txStyles>
    <p:titleStyle>
      <a:lvl1pPr algn="ctr" defTabSz="457200" rtl="0" eaLnBrk="1" latinLnBrk="0" hangingPunct="1">
        <a:spcBef>
          <a:spcPct val="0"/>
        </a:spcBef>
        <a:buNone/>
        <a:defRPr kumimoji="1" sz="4400" kern="1200" cap="none">
          <a:ln w="3175" cmpd="sng">
            <a:noFill/>
          </a:ln>
          <a:solidFill>
            <a:schemeClr val="tx1">
              <a:lumMod val="85000"/>
              <a:lumOff val="15000"/>
            </a:schemeClr>
          </a:solidFill>
          <a:effectLst/>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kumimoji="1"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kumimoji="1"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kumimoji="1"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kumimoji="1"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t="-17000" b="-17000"/>
          </a:stretch>
        </a:blip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E85849F-018B-476C-9357-65002CCB3414}"/>
              </a:ext>
            </a:extLst>
          </p:cNvPr>
          <p:cNvSpPr>
            <a:spLocks noGrp="1"/>
          </p:cNvSpPr>
          <p:nvPr>
            <p:ph type="ctrTitle"/>
          </p:nvPr>
        </p:nvSpPr>
        <p:spPr/>
        <p:txBody>
          <a:bodyPr/>
          <a:lstStyle/>
          <a:p>
            <a:r>
              <a:rPr kumimoji="1" lang="ja-JP" altLang="en-US" sz="6600" dirty="0">
                <a:solidFill>
                  <a:schemeClr val="accent4"/>
                </a:solidFill>
                <a:latin typeface="HGP創英角ｺﾞｼｯｸUB" panose="020B0900000000000000" pitchFamily="50" charset="-128"/>
                <a:ea typeface="HGP創英角ｺﾞｼｯｸUB" panose="020B0900000000000000" pitchFamily="50" charset="-128"/>
              </a:rPr>
              <a:t>会社案内</a:t>
            </a:r>
          </a:p>
        </p:txBody>
      </p:sp>
      <p:sp>
        <p:nvSpPr>
          <p:cNvPr id="3" name="字幕 2">
            <a:extLst>
              <a:ext uri="{FF2B5EF4-FFF2-40B4-BE49-F238E27FC236}">
                <a16:creationId xmlns:a16="http://schemas.microsoft.com/office/drawing/2014/main" id="{647C5694-BD29-47CC-B93E-D8A6C5648DDF}"/>
              </a:ext>
            </a:extLst>
          </p:cNvPr>
          <p:cNvSpPr>
            <a:spLocks noGrp="1"/>
          </p:cNvSpPr>
          <p:nvPr>
            <p:ph type="subTitle" idx="1"/>
          </p:nvPr>
        </p:nvSpPr>
        <p:spPr/>
        <p:txBody>
          <a:bodyPr>
            <a:normAutofit/>
          </a:bodyPr>
          <a:lstStyle/>
          <a:p>
            <a:r>
              <a:rPr kumimoji="1" lang="ja-JP" altLang="en-US" sz="2800" b="1" dirty="0">
                <a:latin typeface="メイリオ" panose="020B0604030504040204" pitchFamily="50" charset="-128"/>
                <a:ea typeface="メイリオ" panose="020B0604030504040204" pitchFamily="50" charset="-128"/>
              </a:rPr>
              <a:t>オーガニックサービス株式会社</a:t>
            </a:r>
          </a:p>
        </p:txBody>
      </p:sp>
    </p:spTree>
    <p:extLst>
      <p:ext uri="{BB962C8B-B14F-4D97-AF65-F5344CB8AC3E}">
        <p14:creationId xmlns:p14="http://schemas.microsoft.com/office/powerpoint/2010/main" val="3886417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139E91A0-CE69-40F1-ACF2-505320E3DBA0}"/>
              </a:ext>
            </a:extLst>
          </p:cNvPr>
          <p:cNvSpPr>
            <a:spLocks noGrp="1"/>
          </p:cNvSpPr>
          <p:nvPr>
            <p:ph type="title"/>
          </p:nvPr>
        </p:nvSpPr>
        <p:spPr/>
        <p:txBody>
          <a:bodyPr/>
          <a:lstStyle/>
          <a:p>
            <a:r>
              <a:rPr kumimoji="1" lang="ja-JP" altLang="en-US" dirty="0">
                <a:solidFill>
                  <a:schemeClr val="accent4"/>
                </a:solidFill>
                <a:latin typeface="HGP創英角ｺﾞｼｯｸUB" panose="020B0900000000000000" pitchFamily="50" charset="-128"/>
                <a:ea typeface="HGP創英角ｺﾞｼｯｸUB" panose="020B0900000000000000" pitchFamily="50" charset="-128"/>
              </a:rPr>
              <a:t>事業内容</a:t>
            </a:r>
          </a:p>
        </p:txBody>
      </p:sp>
      <p:sp>
        <p:nvSpPr>
          <p:cNvPr id="6" name="コンテンツ プレースホルダー 5">
            <a:extLst>
              <a:ext uri="{FF2B5EF4-FFF2-40B4-BE49-F238E27FC236}">
                <a16:creationId xmlns:a16="http://schemas.microsoft.com/office/drawing/2014/main" id="{66838ABA-A570-4F8B-9EDC-F21F2F7FCBDC}"/>
              </a:ext>
            </a:extLst>
          </p:cNvPr>
          <p:cNvSpPr>
            <a:spLocks noGrp="1"/>
          </p:cNvSpPr>
          <p:nvPr>
            <p:ph idx="1"/>
          </p:nvPr>
        </p:nvSpPr>
        <p:spPr/>
        <p:txBody>
          <a:bodyPr/>
          <a:lstStyle/>
          <a:p>
            <a:pPr>
              <a:buClr>
                <a:schemeClr val="accent2"/>
              </a:buClr>
              <a:buFont typeface="Wingdings" panose="05000000000000000000" pitchFamily="2" charset="2"/>
              <a:buChar char="l"/>
            </a:pPr>
            <a:r>
              <a:rPr kumimoji="1" lang="ja-JP" altLang="en-US" sz="2800" b="1" dirty="0">
                <a:latin typeface="メイリオ" panose="020B0604030504040204" pitchFamily="50" charset="-128"/>
                <a:ea typeface="メイリオ" panose="020B0604030504040204" pitchFamily="50" charset="-128"/>
              </a:rPr>
              <a:t>外食事業</a:t>
            </a:r>
            <a:endParaRPr kumimoji="1" lang="en-US" altLang="ja-JP" sz="2800" b="1" dirty="0">
              <a:latin typeface="メイリオ" panose="020B0604030504040204" pitchFamily="50" charset="-128"/>
              <a:ea typeface="メイリオ" panose="020B0604030504040204" pitchFamily="50" charset="-128"/>
            </a:endParaRPr>
          </a:p>
          <a:p>
            <a:pPr lvl="1">
              <a:buClr>
                <a:schemeClr val="accent2"/>
              </a:buClr>
              <a:buFont typeface="Wingdings" panose="05000000000000000000" pitchFamily="2" charset="2"/>
              <a:buChar char="l"/>
            </a:pPr>
            <a:r>
              <a:rPr lang="ja-JP" altLang="en-US" sz="2400" dirty="0">
                <a:latin typeface="Meiryo UI" panose="020B0604030504040204" pitchFamily="50" charset="-128"/>
                <a:ea typeface="Meiryo UI" panose="020B0604030504040204" pitchFamily="50" charset="-128"/>
              </a:rPr>
              <a:t>新規事業開発・直営店舗経営</a:t>
            </a:r>
            <a:endParaRPr lang="en-US" altLang="ja-JP" sz="2400" dirty="0">
              <a:latin typeface="Meiryo UI" panose="020B0604030504040204" pitchFamily="50" charset="-128"/>
              <a:ea typeface="Meiryo UI" panose="020B0604030504040204" pitchFamily="50" charset="-128"/>
            </a:endParaRPr>
          </a:p>
          <a:p>
            <a:pPr>
              <a:buClr>
                <a:schemeClr val="accent2"/>
              </a:buClr>
              <a:buFont typeface="Wingdings" panose="05000000000000000000" pitchFamily="2" charset="2"/>
              <a:buChar char="l"/>
            </a:pPr>
            <a:r>
              <a:rPr lang="ja-JP" altLang="en-US" sz="2800" b="1" dirty="0">
                <a:latin typeface="メイリオ" panose="020B0604030504040204" pitchFamily="50" charset="-128"/>
                <a:ea typeface="メイリオ" panose="020B0604030504040204" pitchFamily="50" charset="-128"/>
              </a:rPr>
              <a:t>フランチャイズ事業</a:t>
            </a:r>
            <a:endParaRPr lang="en-US" altLang="ja-JP" sz="2800" b="1" dirty="0">
              <a:latin typeface="メイリオ" panose="020B0604030504040204" pitchFamily="50" charset="-128"/>
              <a:ea typeface="メイリオ" panose="020B0604030504040204" pitchFamily="50" charset="-128"/>
            </a:endParaRPr>
          </a:p>
          <a:p>
            <a:pPr lvl="1">
              <a:buClr>
                <a:schemeClr val="accent2"/>
              </a:buClr>
              <a:buFont typeface="Wingdings" panose="05000000000000000000" pitchFamily="2" charset="2"/>
              <a:buChar char="l"/>
            </a:pPr>
            <a:r>
              <a:rPr lang="ja-JP" altLang="en-US" sz="2400" dirty="0">
                <a:latin typeface="Meiryo UI" panose="020B0604030504040204" pitchFamily="50" charset="-128"/>
                <a:ea typeface="Meiryo UI" panose="020B0604030504040204" pitchFamily="50" charset="-128"/>
              </a:rPr>
              <a:t>フランチャイズ店舗開発・店舗サポート</a:t>
            </a:r>
            <a:endParaRPr lang="en-US" altLang="ja-JP" sz="2400" dirty="0">
              <a:latin typeface="Meiryo UI" panose="020B0604030504040204" pitchFamily="50" charset="-128"/>
              <a:ea typeface="Meiryo UI" panose="020B0604030504040204" pitchFamily="50" charset="-128"/>
            </a:endParaRPr>
          </a:p>
          <a:p>
            <a:pPr>
              <a:buClr>
                <a:schemeClr val="accent2"/>
              </a:buClr>
              <a:buFont typeface="Wingdings" panose="05000000000000000000" pitchFamily="2" charset="2"/>
              <a:buChar char="l"/>
            </a:pPr>
            <a:r>
              <a:rPr lang="ja-JP" altLang="en-US" sz="2800" b="1" dirty="0">
                <a:latin typeface="メイリオ" panose="020B0604030504040204" pitchFamily="50" charset="-128"/>
                <a:ea typeface="メイリオ" panose="020B0604030504040204" pitchFamily="50" charset="-128"/>
              </a:rPr>
              <a:t>外食経営コンサルティング事業</a:t>
            </a:r>
            <a:endParaRPr lang="en-US" altLang="ja-JP" sz="2800" b="1" dirty="0">
              <a:latin typeface="メイリオ" panose="020B0604030504040204" pitchFamily="50" charset="-128"/>
              <a:ea typeface="メイリオ" panose="020B0604030504040204" pitchFamily="50" charset="-128"/>
            </a:endParaRPr>
          </a:p>
          <a:p>
            <a:pPr lvl="1">
              <a:buClr>
                <a:schemeClr val="accent2"/>
              </a:buClr>
              <a:buFont typeface="Wingdings" panose="05000000000000000000" pitchFamily="2" charset="2"/>
              <a:buChar char="l"/>
            </a:pPr>
            <a:r>
              <a:rPr lang="ja-JP" altLang="en-US" sz="2400" dirty="0">
                <a:latin typeface="Meiryo UI" panose="020B0604030504040204" pitchFamily="50" charset="-128"/>
                <a:ea typeface="Meiryo UI" panose="020B0604030504040204" pitchFamily="50" charset="-128"/>
              </a:rPr>
              <a:t>飲食店経営・飲食店開発コンサルティング</a:t>
            </a:r>
            <a:endParaRPr kumimoji="1" lang="ja-JP" altLang="en-US" sz="2400" dirty="0">
              <a:latin typeface="Meiryo UI" panose="020B0604030504040204" pitchFamily="50" charset="-128"/>
              <a:ea typeface="Meiryo UI" panose="020B0604030504040204" pitchFamily="50" charset="-128"/>
            </a:endParaRPr>
          </a:p>
        </p:txBody>
      </p:sp>
      <p:pic>
        <p:nvPicPr>
          <p:cNvPr id="3" name="図 2">
            <a:extLst>
              <a:ext uri="{FF2B5EF4-FFF2-40B4-BE49-F238E27FC236}">
                <a16:creationId xmlns:a16="http://schemas.microsoft.com/office/drawing/2014/main" id="{BE039769-1712-42AA-B404-E4AB36D876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52457" y="2556932"/>
            <a:ext cx="2644140" cy="3322320"/>
          </a:xfrm>
          <a:prstGeom prst="rect">
            <a:avLst/>
          </a:prstGeom>
        </p:spPr>
      </p:pic>
    </p:spTree>
    <p:extLst>
      <p:ext uri="{BB962C8B-B14F-4D97-AF65-F5344CB8AC3E}">
        <p14:creationId xmlns:p14="http://schemas.microsoft.com/office/powerpoint/2010/main" val="1888502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3943AB-61BA-4CD0-8E93-2E3FDEAEECCA}"/>
              </a:ext>
            </a:extLst>
          </p:cNvPr>
          <p:cNvSpPr>
            <a:spLocks noGrp="1"/>
          </p:cNvSpPr>
          <p:nvPr>
            <p:ph type="title"/>
          </p:nvPr>
        </p:nvSpPr>
        <p:spPr/>
        <p:txBody>
          <a:bodyPr>
            <a:normAutofit/>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当社の強み</a:t>
            </a:r>
          </a:p>
        </p:txBody>
      </p:sp>
      <p:sp>
        <p:nvSpPr>
          <p:cNvPr id="3" name="コンテンツ プレースホルダー 2">
            <a:extLst>
              <a:ext uri="{FF2B5EF4-FFF2-40B4-BE49-F238E27FC236}">
                <a16:creationId xmlns:a16="http://schemas.microsoft.com/office/drawing/2014/main" id="{7422CC6D-8589-47AD-AE5E-D81CFAE514C3}"/>
              </a:ext>
            </a:extLst>
          </p:cNvPr>
          <p:cNvSpPr>
            <a:spLocks noGrp="1"/>
          </p:cNvSpPr>
          <p:nvPr>
            <p:ph idx="1"/>
          </p:nvPr>
        </p:nvSpPr>
        <p:spPr/>
        <p:txBody>
          <a:bodyPr numCol="2" spcCol="540000">
            <a:normAutofit/>
          </a:bodyPr>
          <a:lstStyle/>
          <a:p>
            <a:pPr marL="0" indent="0" algn="ctr">
              <a:buNone/>
            </a:pPr>
            <a:r>
              <a:rPr lang="ja-JP" altLang="en-US" dirty="0">
                <a:latin typeface="メイリオ" panose="020B0604030504040204" pitchFamily="50" charset="-128"/>
                <a:ea typeface="メイリオ" panose="020B0604030504040204" pitchFamily="50" charset="-128"/>
              </a:rPr>
              <a:t>安全とおいしさへのこだわり</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有機栽培の農産物や無添加の食材を使用した安全でおいしいメニュー</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アレルギーの方にも召し上がっていただけるセレクト自由なレシピ</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幅広い年齢層の方においしく召し上がっていただける店舗づくり</a:t>
            </a:r>
          </a:p>
          <a:p>
            <a:endParaRPr lang="ja-JP" altLang="en-US" dirty="0">
              <a:latin typeface="メイリオ" panose="020B0604030504040204" pitchFamily="50" charset="-128"/>
              <a:ea typeface="メイリオ" panose="020B0604030504040204" pitchFamily="50" charset="-128"/>
            </a:endParaRPr>
          </a:p>
          <a:p>
            <a:pPr marL="0" indent="0" algn="ctr">
              <a:buNone/>
            </a:pPr>
            <a:r>
              <a:rPr lang="ja-JP" altLang="en-US" dirty="0">
                <a:latin typeface="メイリオ" panose="020B0604030504040204" pitchFamily="50" charset="-128"/>
                <a:ea typeface="メイリオ" panose="020B0604030504040204" pitchFamily="50" charset="-128"/>
              </a:rPr>
              <a:t>地域に密着した店舗</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全国の生産者と連携し、旬の食材を調達</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店舗ごとに地域の特色を生かしたメニューを考案</a:t>
            </a:r>
            <a:endParaRPr kumimoji="1" lang="ja-JP" altLang="en-US" sz="19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201074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会社沿革</a:t>
            </a:r>
          </a:p>
        </p:txBody>
      </p:sp>
      <p:sp>
        <p:nvSpPr>
          <p:cNvPr id="7" name="矢印: 右 6">
            <a:extLst>
              <a:ext uri="{FF2B5EF4-FFF2-40B4-BE49-F238E27FC236}">
                <a16:creationId xmlns:a16="http://schemas.microsoft.com/office/drawing/2014/main" id="{9630AE68-C719-469B-BB45-DF2FD31AB3AC}"/>
              </a:ext>
            </a:extLst>
          </p:cNvPr>
          <p:cNvSpPr/>
          <p:nvPr/>
        </p:nvSpPr>
        <p:spPr>
          <a:xfrm>
            <a:off x="1590261" y="3299791"/>
            <a:ext cx="9000000" cy="720000"/>
          </a:xfrm>
          <a:prstGeom prst="rightArrow">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a:extLst>
              <a:ext uri="{FF2B5EF4-FFF2-40B4-BE49-F238E27FC236}">
                <a16:creationId xmlns:a16="http://schemas.microsoft.com/office/drawing/2014/main" id="{E602D801-891B-4B66-83B4-298073A82462}"/>
              </a:ext>
            </a:extLst>
          </p:cNvPr>
          <p:cNvSpPr/>
          <p:nvPr/>
        </p:nvSpPr>
        <p:spPr>
          <a:xfrm>
            <a:off x="1802295" y="3074505"/>
            <a:ext cx="1152000" cy="11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latin typeface="HGP創英角ｺﾞｼｯｸUB" panose="020B0900000000000000" pitchFamily="50" charset="-128"/>
                <a:ea typeface="HGP創英角ｺﾞｼｯｸUB" panose="020B0900000000000000" pitchFamily="50" charset="-128"/>
              </a:rPr>
              <a:t>設立</a:t>
            </a:r>
          </a:p>
        </p:txBody>
      </p:sp>
      <p:sp>
        <p:nvSpPr>
          <p:cNvPr id="14" name="テキスト ボックス 13">
            <a:extLst>
              <a:ext uri="{FF2B5EF4-FFF2-40B4-BE49-F238E27FC236}">
                <a16:creationId xmlns:a16="http://schemas.microsoft.com/office/drawing/2014/main" id="{6F3013C5-0AE1-4846-94D6-480CFAF7F88F}"/>
              </a:ext>
            </a:extLst>
          </p:cNvPr>
          <p:cNvSpPr txBox="1"/>
          <p:nvPr/>
        </p:nvSpPr>
        <p:spPr>
          <a:xfrm>
            <a:off x="2372139" y="5160785"/>
            <a:ext cx="3243196" cy="1015663"/>
          </a:xfrm>
          <a:prstGeom prst="rect">
            <a:avLst/>
          </a:prstGeom>
          <a:noFill/>
        </p:spPr>
        <p:txBody>
          <a:bodyPr wrap="none" rtlCol="0">
            <a:spAutoFit/>
          </a:bodyPr>
          <a:lstStyle/>
          <a:p>
            <a:r>
              <a:rPr kumimoji="1" lang="en-US" altLang="ja-JP" sz="2400" dirty="0">
                <a:latin typeface="メイリオ" panose="020B0604030504040204" pitchFamily="50" charset="-128"/>
                <a:ea typeface="メイリオ" panose="020B0604030504040204" pitchFamily="50" charset="-128"/>
              </a:rPr>
              <a:t>2002</a:t>
            </a:r>
            <a:r>
              <a:rPr kumimoji="1" lang="ja-JP" altLang="en-US" sz="2400" dirty="0">
                <a:latin typeface="メイリオ" panose="020B0604030504040204" pitchFamily="50" charset="-128"/>
                <a:ea typeface="メイリオ" panose="020B0604030504040204" pitchFamily="50" charset="-128"/>
              </a:rPr>
              <a:t>年</a:t>
            </a:r>
            <a:endParaRPr kumimoji="1" lang="en-US" altLang="ja-JP" sz="2400"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オーガニックサービス設立</a:t>
            </a:r>
            <a:endParaRPr kumimoji="1" lang="en-US" altLang="ja-JP"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直営店</a:t>
            </a:r>
            <a:r>
              <a:rPr kumimoji="1" lang="en-US" altLang="ja-JP" dirty="0">
                <a:latin typeface="メイリオ" panose="020B0604030504040204" pitchFamily="50" charset="-128"/>
                <a:ea typeface="メイリオ" panose="020B0604030504040204" pitchFamily="50" charset="-128"/>
              </a:rPr>
              <a:t>3</a:t>
            </a:r>
            <a:r>
              <a:rPr kumimoji="1" lang="ja-JP" altLang="en-US" dirty="0">
                <a:latin typeface="メイリオ" panose="020B0604030504040204" pitchFamily="50" charset="-128"/>
                <a:ea typeface="メイリオ" panose="020B0604030504040204" pitchFamily="50" charset="-128"/>
              </a:rPr>
              <a:t>店舗開店</a:t>
            </a:r>
          </a:p>
        </p:txBody>
      </p:sp>
      <p:sp>
        <p:nvSpPr>
          <p:cNvPr id="16" name="楕円 15">
            <a:extLst>
              <a:ext uri="{FF2B5EF4-FFF2-40B4-BE49-F238E27FC236}">
                <a16:creationId xmlns:a16="http://schemas.microsoft.com/office/drawing/2014/main" id="{9ED1B94A-22E6-4900-A3CC-4F3607AB1148}"/>
              </a:ext>
            </a:extLst>
          </p:cNvPr>
          <p:cNvSpPr/>
          <p:nvPr/>
        </p:nvSpPr>
        <p:spPr>
          <a:xfrm>
            <a:off x="3882886" y="3074505"/>
            <a:ext cx="1152000" cy="11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latin typeface="HGP創英角ｺﾞｼｯｸUB" panose="020B0900000000000000" pitchFamily="50" charset="-128"/>
                <a:ea typeface="HGP創英角ｺﾞｼｯｸUB" panose="020B0900000000000000" pitchFamily="50" charset="-128"/>
              </a:rPr>
              <a:t>FC</a:t>
            </a:r>
            <a:r>
              <a:rPr kumimoji="1" lang="ja-JP" altLang="en-US" sz="1400" dirty="0">
                <a:latin typeface="HGP創英角ｺﾞｼｯｸUB" panose="020B0900000000000000" pitchFamily="50" charset="-128"/>
                <a:ea typeface="HGP創英角ｺﾞｼｯｸUB" panose="020B0900000000000000" pitchFamily="50" charset="-128"/>
              </a:rPr>
              <a:t>事業開始</a:t>
            </a:r>
          </a:p>
        </p:txBody>
      </p:sp>
      <p:sp>
        <p:nvSpPr>
          <p:cNvPr id="17" name="楕円 16">
            <a:extLst>
              <a:ext uri="{FF2B5EF4-FFF2-40B4-BE49-F238E27FC236}">
                <a16:creationId xmlns:a16="http://schemas.microsoft.com/office/drawing/2014/main" id="{6DF2ABE1-7E43-4BAD-9C99-378585A08134}"/>
              </a:ext>
            </a:extLst>
          </p:cNvPr>
          <p:cNvSpPr/>
          <p:nvPr/>
        </p:nvSpPr>
        <p:spPr>
          <a:xfrm>
            <a:off x="6090261" y="3074505"/>
            <a:ext cx="1152000" cy="11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latin typeface="HGP創英角ｺﾞｼｯｸUB" panose="020B0900000000000000" pitchFamily="50" charset="-128"/>
                <a:ea typeface="HGP創英角ｺﾞｼｯｸUB" panose="020B0900000000000000" pitchFamily="50" charset="-128"/>
              </a:rPr>
              <a:t>FC</a:t>
            </a:r>
          </a:p>
          <a:p>
            <a:pPr algn="ctr"/>
            <a:r>
              <a:rPr kumimoji="1" lang="en-US" altLang="ja-JP" sz="1400" dirty="0">
                <a:latin typeface="HGP創英角ｺﾞｼｯｸUB" panose="020B0900000000000000" pitchFamily="50" charset="-128"/>
                <a:ea typeface="HGP創英角ｺﾞｼｯｸUB" panose="020B0900000000000000" pitchFamily="50" charset="-128"/>
              </a:rPr>
              <a:t>20</a:t>
            </a:r>
            <a:r>
              <a:rPr kumimoji="1" lang="ja-JP" altLang="en-US" sz="1400" dirty="0">
                <a:latin typeface="HGP創英角ｺﾞｼｯｸUB" panose="020B0900000000000000" pitchFamily="50" charset="-128"/>
                <a:ea typeface="HGP創英角ｺﾞｼｯｸUB" panose="020B0900000000000000" pitchFamily="50" charset="-128"/>
              </a:rPr>
              <a:t>店舗</a:t>
            </a:r>
          </a:p>
        </p:txBody>
      </p:sp>
      <p:sp>
        <p:nvSpPr>
          <p:cNvPr id="18" name="楕円 17">
            <a:extLst>
              <a:ext uri="{FF2B5EF4-FFF2-40B4-BE49-F238E27FC236}">
                <a16:creationId xmlns:a16="http://schemas.microsoft.com/office/drawing/2014/main" id="{496DD9FB-9648-44E4-91F5-96E834E1A554}"/>
              </a:ext>
            </a:extLst>
          </p:cNvPr>
          <p:cNvSpPr/>
          <p:nvPr/>
        </p:nvSpPr>
        <p:spPr>
          <a:xfrm>
            <a:off x="8297636" y="3074505"/>
            <a:ext cx="1152000" cy="11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latin typeface="HGP創英角ｺﾞｼｯｸUB" panose="020B0900000000000000" pitchFamily="50" charset="-128"/>
                <a:ea typeface="HGP創英角ｺﾞｼｯｸUB" panose="020B0900000000000000" pitchFamily="50" charset="-128"/>
              </a:rPr>
              <a:t>FC</a:t>
            </a:r>
          </a:p>
          <a:p>
            <a:pPr algn="ctr"/>
            <a:r>
              <a:rPr kumimoji="1" lang="en-US" altLang="ja-JP" sz="1400" dirty="0">
                <a:latin typeface="HGP創英角ｺﾞｼｯｸUB" panose="020B0900000000000000" pitchFamily="50" charset="-128"/>
                <a:ea typeface="HGP創英角ｺﾞｼｯｸUB" panose="020B0900000000000000" pitchFamily="50" charset="-128"/>
              </a:rPr>
              <a:t>50</a:t>
            </a:r>
            <a:r>
              <a:rPr kumimoji="1" lang="ja-JP" altLang="en-US" sz="1400" dirty="0">
                <a:latin typeface="HGP創英角ｺﾞｼｯｸUB" panose="020B0900000000000000" pitchFamily="50" charset="-128"/>
                <a:ea typeface="HGP創英角ｺﾞｼｯｸUB" panose="020B0900000000000000" pitchFamily="50" charset="-128"/>
              </a:rPr>
              <a:t>店舗</a:t>
            </a:r>
          </a:p>
        </p:txBody>
      </p:sp>
      <p:sp>
        <p:nvSpPr>
          <p:cNvPr id="19" name="テキスト ボックス 18">
            <a:extLst>
              <a:ext uri="{FF2B5EF4-FFF2-40B4-BE49-F238E27FC236}">
                <a16:creationId xmlns:a16="http://schemas.microsoft.com/office/drawing/2014/main" id="{03F6C782-2B99-44C8-BE8A-2D076581E24F}"/>
              </a:ext>
            </a:extLst>
          </p:cNvPr>
          <p:cNvSpPr txBox="1"/>
          <p:nvPr/>
        </p:nvSpPr>
        <p:spPr>
          <a:xfrm>
            <a:off x="4458886" y="4264019"/>
            <a:ext cx="2117781" cy="1015663"/>
          </a:xfrm>
          <a:prstGeom prst="rect">
            <a:avLst/>
          </a:prstGeom>
          <a:noFill/>
        </p:spPr>
        <p:txBody>
          <a:bodyPr wrap="square" rtlCol="0">
            <a:spAutoFit/>
          </a:bodyPr>
          <a:lstStyle/>
          <a:p>
            <a:r>
              <a:rPr kumimoji="1" lang="en-US" altLang="ja-JP" sz="2400" dirty="0">
                <a:latin typeface="メイリオ" panose="020B0604030504040204" pitchFamily="50" charset="-128"/>
                <a:ea typeface="メイリオ" panose="020B0604030504040204" pitchFamily="50" charset="-128"/>
              </a:rPr>
              <a:t>2004</a:t>
            </a:r>
            <a:r>
              <a:rPr kumimoji="1" lang="ja-JP" altLang="en-US" sz="2400" dirty="0">
                <a:latin typeface="メイリオ" panose="020B0604030504040204" pitchFamily="50" charset="-128"/>
                <a:ea typeface="メイリオ" panose="020B0604030504040204" pitchFamily="50" charset="-128"/>
              </a:rPr>
              <a:t>年</a:t>
            </a:r>
            <a:endParaRPr kumimoji="1" lang="en-US" altLang="ja-JP" sz="2400"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フランチャイズ事業開始</a:t>
            </a:r>
          </a:p>
        </p:txBody>
      </p:sp>
      <p:sp>
        <p:nvSpPr>
          <p:cNvPr id="20" name="テキスト ボックス 19">
            <a:extLst>
              <a:ext uri="{FF2B5EF4-FFF2-40B4-BE49-F238E27FC236}">
                <a16:creationId xmlns:a16="http://schemas.microsoft.com/office/drawing/2014/main" id="{61C37363-E30D-425C-8FB3-F30DEA7F0578}"/>
              </a:ext>
            </a:extLst>
          </p:cNvPr>
          <p:cNvSpPr txBox="1"/>
          <p:nvPr/>
        </p:nvSpPr>
        <p:spPr>
          <a:xfrm>
            <a:off x="6666261" y="5160785"/>
            <a:ext cx="2117781" cy="1015663"/>
          </a:xfrm>
          <a:prstGeom prst="rect">
            <a:avLst/>
          </a:prstGeom>
          <a:noFill/>
        </p:spPr>
        <p:txBody>
          <a:bodyPr wrap="square" rtlCol="0">
            <a:spAutoFit/>
          </a:bodyPr>
          <a:lstStyle/>
          <a:p>
            <a:r>
              <a:rPr kumimoji="1" lang="en-US" altLang="ja-JP" sz="2400" dirty="0">
                <a:latin typeface="メイリオ" panose="020B0604030504040204" pitchFamily="50" charset="-128"/>
                <a:ea typeface="メイリオ" panose="020B0604030504040204" pitchFamily="50" charset="-128"/>
              </a:rPr>
              <a:t>2008</a:t>
            </a:r>
            <a:r>
              <a:rPr kumimoji="1" lang="ja-JP" altLang="en-US" sz="2400" dirty="0">
                <a:latin typeface="メイリオ" panose="020B0604030504040204" pitchFamily="50" charset="-128"/>
                <a:ea typeface="メイリオ" panose="020B0604030504040204" pitchFamily="50" charset="-128"/>
              </a:rPr>
              <a:t>年</a:t>
            </a:r>
            <a:endParaRPr kumimoji="1" lang="en-US" altLang="ja-JP" sz="2400"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フランチャイズ</a:t>
            </a:r>
            <a:r>
              <a:rPr kumimoji="1" lang="en-US" altLang="ja-JP" dirty="0">
                <a:latin typeface="メイリオ" panose="020B0604030504040204" pitchFamily="50" charset="-128"/>
                <a:ea typeface="メイリオ" panose="020B0604030504040204" pitchFamily="50" charset="-128"/>
              </a:rPr>
              <a:t>20</a:t>
            </a:r>
            <a:r>
              <a:rPr kumimoji="1" lang="ja-JP" altLang="en-US" dirty="0">
                <a:latin typeface="メイリオ" panose="020B0604030504040204" pitchFamily="50" charset="-128"/>
                <a:ea typeface="メイリオ" panose="020B0604030504040204" pitchFamily="50" charset="-128"/>
              </a:rPr>
              <a:t>店舗突破</a:t>
            </a:r>
          </a:p>
        </p:txBody>
      </p:sp>
      <p:sp>
        <p:nvSpPr>
          <p:cNvPr id="21" name="テキスト ボックス 20">
            <a:extLst>
              <a:ext uri="{FF2B5EF4-FFF2-40B4-BE49-F238E27FC236}">
                <a16:creationId xmlns:a16="http://schemas.microsoft.com/office/drawing/2014/main" id="{F4D82444-B96F-48F3-844A-A10801C43868}"/>
              </a:ext>
            </a:extLst>
          </p:cNvPr>
          <p:cNvSpPr txBox="1"/>
          <p:nvPr/>
        </p:nvSpPr>
        <p:spPr>
          <a:xfrm>
            <a:off x="8873636" y="4269708"/>
            <a:ext cx="2117781" cy="1015663"/>
          </a:xfrm>
          <a:prstGeom prst="rect">
            <a:avLst/>
          </a:prstGeom>
          <a:noFill/>
        </p:spPr>
        <p:txBody>
          <a:bodyPr wrap="square" rtlCol="0">
            <a:spAutoFit/>
          </a:bodyPr>
          <a:lstStyle/>
          <a:p>
            <a:r>
              <a:rPr kumimoji="1" lang="en-US" altLang="ja-JP" sz="2400" dirty="0">
                <a:latin typeface="メイリオ" panose="020B0604030504040204" pitchFamily="50" charset="-128"/>
                <a:ea typeface="メイリオ" panose="020B0604030504040204" pitchFamily="50" charset="-128"/>
              </a:rPr>
              <a:t>2016</a:t>
            </a:r>
            <a:r>
              <a:rPr kumimoji="1" lang="ja-JP" altLang="en-US" sz="2400" dirty="0">
                <a:latin typeface="メイリオ" panose="020B0604030504040204" pitchFamily="50" charset="-128"/>
                <a:ea typeface="メイリオ" panose="020B0604030504040204" pitchFamily="50" charset="-128"/>
              </a:rPr>
              <a:t>年</a:t>
            </a:r>
            <a:endParaRPr kumimoji="1" lang="en-US" altLang="ja-JP" sz="2400"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フランチャイズ</a:t>
            </a:r>
            <a:r>
              <a:rPr kumimoji="1" lang="en-US" altLang="ja-JP" dirty="0">
                <a:latin typeface="メイリオ" panose="020B0604030504040204" pitchFamily="50" charset="-128"/>
                <a:ea typeface="メイリオ" panose="020B0604030504040204" pitchFamily="50" charset="-128"/>
              </a:rPr>
              <a:t>50</a:t>
            </a:r>
            <a:r>
              <a:rPr kumimoji="1" lang="ja-JP" altLang="en-US" dirty="0">
                <a:latin typeface="メイリオ" panose="020B0604030504040204" pitchFamily="50" charset="-128"/>
                <a:ea typeface="メイリオ" panose="020B0604030504040204" pitchFamily="50" charset="-128"/>
              </a:rPr>
              <a:t>店舗突破</a:t>
            </a:r>
          </a:p>
        </p:txBody>
      </p:sp>
      <p:cxnSp>
        <p:nvCxnSpPr>
          <p:cNvPr id="23" name="直線コネクタ 22">
            <a:extLst>
              <a:ext uri="{FF2B5EF4-FFF2-40B4-BE49-F238E27FC236}">
                <a16:creationId xmlns:a16="http://schemas.microsoft.com/office/drawing/2014/main" id="{48438F23-6171-4DF6-8E9A-0B0BE5035522}"/>
              </a:ext>
            </a:extLst>
          </p:cNvPr>
          <p:cNvCxnSpPr>
            <a:stCxn id="13" idx="4"/>
          </p:cNvCxnSpPr>
          <p:nvPr/>
        </p:nvCxnSpPr>
        <p:spPr>
          <a:xfrm flipH="1">
            <a:off x="2356622" y="4226505"/>
            <a:ext cx="21673" cy="1776995"/>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82671399-5867-4D37-9635-8B9D53C57064}"/>
              </a:ext>
            </a:extLst>
          </p:cNvPr>
          <p:cNvCxnSpPr>
            <a:stCxn id="16" idx="4"/>
          </p:cNvCxnSpPr>
          <p:nvPr/>
        </p:nvCxnSpPr>
        <p:spPr>
          <a:xfrm>
            <a:off x="4458886" y="4226505"/>
            <a:ext cx="0" cy="93428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2E211B31-A17B-447A-BA86-BE9C14C6D9D2}"/>
              </a:ext>
            </a:extLst>
          </p:cNvPr>
          <p:cNvCxnSpPr/>
          <p:nvPr/>
        </p:nvCxnSpPr>
        <p:spPr>
          <a:xfrm flipH="1">
            <a:off x="6650594" y="4226505"/>
            <a:ext cx="21673" cy="1776995"/>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4E099851-6CDF-409D-BCF9-0C8508F159E5}"/>
              </a:ext>
            </a:extLst>
          </p:cNvPr>
          <p:cNvCxnSpPr/>
          <p:nvPr/>
        </p:nvCxnSpPr>
        <p:spPr>
          <a:xfrm>
            <a:off x="8873636" y="4226505"/>
            <a:ext cx="0" cy="934280"/>
          </a:xfrm>
          <a:prstGeom prst="line">
            <a:avLst/>
          </a:prstGeom>
        </p:spPr>
        <p:style>
          <a:lnRef idx="1">
            <a:schemeClr val="accent1"/>
          </a:lnRef>
          <a:fillRef idx="0">
            <a:schemeClr val="accent1"/>
          </a:fillRef>
          <a:effectRef idx="0">
            <a:schemeClr val="accent1"/>
          </a:effectRef>
          <a:fontRef idx="minor">
            <a:schemeClr val="tx1"/>
          </a:fontRef>
        </p:style>
      </p:cxnSp>
      <p:sp>
        <p:nvSpPr>
          <p:cNvPr id="28" name="正方形/長方形 27">
            <a:extLst>
              <a:ext uri="{FF2B5EF4-FFF2-40B4-BE49-F238E27FC236}">
                <a16:creationId xmlns:a16="http://schemas.microsoft.com/office/drawing/2014/main" id="{CBC5BB46-B3EF-4536-A025-9FA0E43F3808}"/>
              </a:ext>
            </a:extLst>
          </p:cNvPr>
          <p:cNvSpPr/>
          <p:nvPr/>
        </p:nvSpPr>
        <p:spPr>
          <a:xfrm>
            <a:off x="2352038" y="2408255"/>
            <a:ext cx="7487947" cy="584775"/>
          </a:xfrm>
          <a:prstGeom prst="rect">
            <a:avLst/>
          </a:prstGeom>
          <a:noFill/>
        </p:spPr>
        <p:txBody>
          <a:bodyPr wrap="none" lIns="91440" tIns="45720" rIns="91440" bIns="45720">
            <a:spAutoFit/>
          </a:bodyPr>
          <a:lstStyle/>
          <a:p>
            <a:pPr algn="ctr"/>
            <a:r>
              <a:rPr lang="ja-JP" altLang="en-US" sz="32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HGP創英角ｺﾞｼｯｸUB" panose="020B0900000000000000" pitchFamily="50" charset="-128"/>
                <a:ea typeface="HGP創英角ｺﾞｼｯｸUB" panose="020B0900000000000000" pitchFamily="50" charset="-128"/>
              </a:rPr>
              <a:t>安全でおいしい食材を特長とした店舗展開</a:t>
            </a:r>
          </a:p>
        </p:txBody>
      </p:sp>
    </p:spTree>
    <p:extLst>
      <p:ext uri="{BB962C8B-B14F-4D97-AF65-F5344CB8AC3E}">
        <p14:creationId xmlns:p14="http://schemas.microsoft.com/office/powerpoint/2010/main" val="26795880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3C2DF9-A032-4499-B621-A7A8E2A8D476}"/>
              </a:ext>
            </a:extLst>
          </p:cNvPr>
          <p:cNvSpPr>
            <a:spLocks noGrp="1"/>
          </p:cNvSpPr>
          <p:nvPr>
            <p:ph type="title"/>
          </p:nvPr>
        </p:nvSpPr>
        <p:spPr/>
        <p:txBody>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会社概要</a:t>
            </a:r>
          </a:p>
        </p:txBody>
      </p:sp>
      <p:graphicFrame>
        <p:nvGraphicFramePr>
          <p:cNvPr id="4" name="コンテンツ プレースホルダー 3">
            <a:extLst>
              <a:ext uri="{FF2B5EF4-FFF2-40B4-BE49-F238E27FC236}">
                <a16:creationId xmlns:a16="http://schemas.microsoft.com/office/drawing/2014/main" id="{2D7985D7-08A4-4E02-B178-958E7B0AB1F9}"/>
              </a:ext>
            </a:extLst>
          </p:cNvPr>
          <p:cNvGraphicFramePr>
            <a:graphicFrameLocks noGrp="1"/>
          </p:cNvGraphicFramePr>
          <p:nvPr>
            <p:ph idx="1"/>
            <p:extLst>
              <p:ext uri="{D42A27DB-BD31-4B8C-83A1-F6EECF244321}">
                <p14:modId xmlns:p14="http://schemas.microsoft.com/office/powerpoint/2010/main" val="1720870192"/>
              </p:ext>
            </p:extLst>
          </p:nvPr>
        </p:nvGraphicFramePr>
        <p:xfrm>
          <a:off x="1295400" y="2557463"/>
          <a:ext cx="5598704" cy="3404250"/>
        </p:xfrm>
        <a:graphic>
          <a:graphicData uri="http://schemas.openxmlformats.org/drawingml/2006/table">
            <a:tbl>
              <a:tblPr bandRow="1">
                <a:tableStyleId>{5C22544A-7EE6-4342-B048-85BDC9FD1C3A}</a:tableStyleId>
              </a:tblPr>
              <a:tblGrid>
                <a:gridCol w="1440000">
                  <a:extLst>
                    <a:ext uri="{9D8B030D-6E8A-4147-A177-3AD203B41FA5}">
                      <a16:colId xmlns:a16="http://schemas.microsoft.com/office/drawing/2014/main" val="2894009113"/>
                    </a:ext>
                  </a:extLst>
                </a:gridCol>
                <a:gridCol w="4158704">
                  <a:extLst>
                    <a:ext uri="{9D8B030D-6E8A-4147-A177-3AD203B41FA5}">
                      <a16:colId xmlns:a16="http://schemas.microsoft.com/office/drawing/2014/main" val="2732380913"/>
                    </a:ext>
                  </a:extLst>
                </a:gridCol>
              </a:tblGrid>
              <a:tr h="36000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商号</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ja-JP" altLang="en-US" sz="1600" dirty="0">
                          <a:latin typeface="メイリオ" panose="020B0604030504040204" pitchFamily="50" charset="-128"/>
                          <a:ea typeface="メイリオ" panose="020B0604030504040204" pitchFamily="50" charset="-128"/>
                        </a:rPr>
                        <a:t>オーガニックサービス株式会社</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701264365"/>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設立</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en-US" altLang="ja-JP" sz="1600" dirty="0">
                          <a:latin typeface="メイリオ" panose="020B0604030504040204" pitchFamily="50" charset="-128"/>
                          <a:ea typeface="メイリオ" panose="020B0604030504040204" pitchFamily="50" charset="-128"/>
                        </a:rPr>
                        <a:t>2002</a:t>
                      </a:r>
                      <a:r>
                        <a:rPr kumimoji="1" lang="ja-JP" altLang="en-US" sz="1600" dirty="0">
                          <a:latin typeface="メイリオ" panose="020B0604030504040204" pitchFamily="50" charset="-128"/>
                          <a:ea typeface="メイリオ" panose="020B0604030504040204" pitchFamily="50" charset="-128"/>
                        </a:rPr>
                        <a:t>年</a:t>
                      </a:r>
                      <a:r>
                        <a:rPr kumimoji="1" lang="en-US" altLang="ja-JP" sz="1600" dirty="0">
                          <a:latin typeface="メイリオ" panose="020B0604030504040204" pitchFamily="50" charset="-128"/>
                          <a:ea typeface="メイリオ" panose="020B0604030504040204" pitchFamily="50" charset="-128"/>
                        </a:rPr>
                        <a:t>4</a:t>
                      </a:r>
                      <a:r>
                        <a:rPr kumimoji="1" lang="ja-JP" altLang="en-US" sz="1600" dirty="0">
                          <a:latin typeface="メイリオ" panose="020B0604030504040204" pitchFamily="50" charset="-128"/>
                          <a:ea typeface="メイリオ" panose="020B0604030504040204" pitchFamily="50" charset="-128"/>
                        </a:rPr>
                        <a:t>月</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753421763"/>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所在地</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ja-JP" altLang="en-US" sz="1600" dirty="0">
                          <a:latin typeface="メイリオ" panose="020B0604030504040204" pitchFamily="50" charset="-128"/>
                          <a:ea typeface="メイリオ" panose="020B0604030504040204" pitchFamily="50" charset="-128"/>
                        </a:rPr>
                        <a:t>東京都千代田区丸の内</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874558785"/>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代表者</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ja-JP" altLang="en-US" sz="1600" dirty="0">
                          <a:latin typeface="メイリオ" panose="020B0604030504040204" pitchFamily="50" charset="-128"/>
                          <a:ea typeface="メイリオ" panose="020B0604030504040204" pitchFamily="50" charset="-128"/>
                        </a:rPr>
                        <a:t>坂本隆盛</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494601803"/>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資本金</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en-US" altLang="ja-JP" sz="1600" dirty="0">
                          <a:latin typeface="メイリオ" panose="020B0604030504040204" pitchFamily="50" charset="-128"/>
                          <a:ea typeface="メイリオ" panose="020B0604030504040204" pitchFamily="50" charset="-128"/>
                        </a:rPr>
                        <a:t>1</a:t>
                      </a:r>
                      <a:r>
                        <a:rPr kumimoji="1" lang="ja-JP" altLang="en-US" sz="1600" dirty="0">
                          <a:latin typeface="メイリオ" panose="020B0604030504040204" pitchFamily="50" charset="-128"/>
                          <a:ea typeface="メイリオ" panose="020B0604030504040204" pitchFamily="50" charset="-128"/>
                        </a:rPr>
                        <a:t>億円</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289727442"/>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売上高</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en-US" altLang="ja-JP" sz="1600" dirty="0">
                          <a:latin typeface="メイリオ" panose="020B0604030504040204" pitchFamily="50" charset="-128"/>
                          <a:ea typeface="メイリオ" panose="020B0604030504040204" pitchFamily="50" charset="-128"/>
                        </a:rPr>
                        <a:t>73</a:t>
                      </a:r>
                      <a:r>
                        <a:rPr kumimoji="1" lang="ja-JP" altLang="en-US" sz="1600" dirty="0">
                          <a:latin typeface="メイリオ" panose="020B0604030504040204" pitchFamily="50" charset="-128"/>
                          <a:ea typeface="メイリオ" panose="020B0604030504040204" pitchFamily="50" charset="-128"/>
                        </a:rPr>
                        <a:t>億円</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890602007"/>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社員数</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en-US" altLang="ja-JP" sz="1600" dirty="0">
                          <a:latin typeface="メイリオ" panose="020B0604030504040204" pitchFamily="50" charset="-128"/>
                          <a:ea typeface="メイリオ" panose="020B0604030504040204" pitchFamily="50" charset="-128"/>
                        </a:rPr>
                        <a:t>520</a:t>
                      </a:r>
                      <a:r>
                        <a:rPr kumimoji="1" lang="ja-JP" altLang="en-US" sz="1600" dirty="0">
                          <a:latin typeface="メイリオ" panose="020B0604030504040204" pitchFamily="50" charset="-128"/>
                          <a:ea typeface="メイリオ" panose="020B0604030504040204" pitchFamily="50" charset="-128"/>
                        </a:rPr>
                        <a:t>人</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825996509"/>
                  </a:ext>
                </a:extLst>
              </a:tr>
              <a:tr h="338250">
                <a:tc rowSpan="3">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事業内容</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ja-JP" altLang="en-US" sz="1600" dirty="0">
                          <a:latin typeface="メイリオ" panose="020B0604030504040204" pitchFamily="50" charset="-128"/>
                          <a:ea typeface="メイリオ" panose="020B0604030504040204" pitchFamily="50" charset="-128"/>
                        </a:rPr>
                        <a:t>外食事業</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68371878"/>
                  </a:ext>
                </a:extLst>
              </a:tr>
              <a:tr h="338250">
                <a:tc vMerge="1">
                  <a:txBody>
                    <a:bodyPr/>
                    <a:lstStyle/>
                    <a:p>
                      <a:endParaRPr kumimoji="1" lang="ja-JP" altLang="en-US" sz="1600" dirty="0">
                        <a:solidFill>
                          <a:schemeClr val="accent1"/>
                        </a:solidFill>
                        <a:latin typeface="メイリオ" panose="020B0604030504040204" pitchFamily="50" charset="-128"/>
                        <a:ea typeface="メイリオ" panose="020B0604030504040204" pitchFamily="50" charset="-128"/>
                      </a:endParaRPr>
                    </a:p>
                  </a:txBody>
                  <a:tcPr/>
                </a:tc>
                <a:tc>
                  <a:txBody>
                    <a:bodyPr/>
                    <a:lstStyle/>
                    <a:p>
                      <a:r>
                        <a:rPr kumimoji="1" lang="ja-JP" altLang="en-US" sz="1600" dirty="0">
                          <a:latin typeface="メイリオ" panose="020B0604030504040204" pitchFamily="50" charset="-128"/>
                          <a:ea typeface="メイリオ" panose="020B0604030504040204" pitchFamily="50" charset="-128"/>
                        </a:rPr>
                        <a:t>外食フランチャイズ事業</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721559559"/>
                  </a:ext>
                </a:extLst>
              </a:tr>
              <a:tr h="338250">
                <a:tc vMerge="1">
                  <a:txBody>
                    <a:bodyPr/>
                    <a:lstStyle/>
                    <a:p>
                      <a:endParaRPr kumimoji="1" lang="ja-JP" altLang="en-US" sz="1600" dirty="0">
                        <a:solidFill>
                          <a:schemeClr val="accent1"/>
                        </a:solidFill>
                        <a:latin typeface="メイリオ" panose="020B0604030504040204" pitchFamily="50" charset="-128"/>
                        <a:ea typeface="メイリオ" panose="020B0604030504040204" pitchFamily="50" charset="-128"/>
                      </a:endParaRPr>
                    </a:p>
                  </a:txBody>
                  <a:tcPr/>
                </a:tc>
                <a:tc>
                  <a:txBody>
                    <a:bodyPr/>
                    <a:lstStyle/>
                    <a:p>
                      <a:r>
                        <a:rPr kumimoji="1" lang="ja-JP" altLang="en-US" sz="1600" dirty="0">
                          <a:latin typeface="メイリオ" panose="020B0604030504040204" pitchFamily="50" charset="-128"/>
                          <a:ea typeface="メイリオ" panose="020B0604030504040204" pitchFamily="50" charset="-128"/>
                        </a:rPr>
                        <a:t>外食経営コンサルティング事業</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897166513"/>
                  </a:ext>
                </a:extLst>
              </a:tr>
            </a:tbl>
          </a:graphicData>
        </a:graphic>
      </p:graphicFrame>
      <p:pic>
        <p:nvPicPr>
          <p:cNvPr id="6" name="図 5">
            <a:extLst>
              <a:ext uri="{FF2B5EF4-FFF2-40B4-BE49-F238E27FC236}">
                <a16:creationId xmlns:a16="http://schemas.microsoft.com/office/drawing/2014/main" id="{43DF0DC8-9F39-456B-B0F4-2DC13B2D64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0328" y="2557463"/>
            <a:ext cx="3162300" cy="3352800"/>
          </a:xfrm>
          <a:prstGeom prst="rect">
            <a:avLst/>
          </a:prstGeom>
        </p:spPr>
      </p:pic>
    </p:spTree>
    <p:extLst>
      <p:ext uri="{BB962C8B-B14F-4D97-AF65-F5344CB8AC3E}">
        <p14:creationId xmlns:p14="http://schemas.microsoft.com/office/powerpoint/2010/main" val="12975416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268550-8037-4C23-8938-FD7DE66D63DB}"/>
              </a:ext>
            </a:extLst>
          </p:cNvPr>
          <p:cNvSpPr>
            <a:spLocks noGrp="1"/>
          </p:cNvSpPr>
          <p:nvPr>
            <p:ph type="title"/>
          </p:nvPr>
        </p:nvSpPr>
        <p:spPr/>
        <p:txBody>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業績推移</a:t>
            </a:r>
          </a:p>
        </p:txBody>
      </p:sp>
      <p:graphicFrame>
        <p:nvGraphicFramePr>
          <p:cNvPr id="6" name="コンテンツ プレースホルダー 5">
            <a:extLst>
              <a:ext uri="{FF2B5EF4-FFF2-40B4-BE49-F238E27FC236}">
                <a16:creationId xmlns:a16="http://schemas.microsoft.com/office/drawing/2014/main" id="{8A0EBC74-B98C-4DCC-84B3-835BF5BC8F3C}"/>
              </a:ext>
            </a:extLst>
          </p:cNvPr>
          <p:cNvGraphicFramePr>
            <a:graphicFrameLocks noGrp="1"/>
          </p:cNvGraphicFramePr>
          <p:nvPr>
            <p:ph idx="1"/>
            <p:extLst>
              <p:ext uri="{D42A27DB-BD31-4B8C-83A1-F6EECF244321}">
                <p14:modId xmlns:p14="http://schemas.microsoft.com/office/powerpoint/2010/main" val="3464131318"/>
              </p:ext>
            </p:extLst>
          </p:nvPr>
        </p:nvGraphicFramePr>
        <p:xfrm>
          <a:off x="1295400" y="2557463"/>
          <a:ext cx="9601200" cy="33178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8400122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オーガニック">
  <a:themeElements>
    <a:clrScheme name="緑">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オーガニック">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オーガニック">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0</TotalTime>
  <Words>195</Words>
  <PresentationFormat>ワイド画面</PresentationFormat>
  <Paragraphs>55</Paragraphs>
  <Slides>6</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6</vt:i4>
      </vt:variant>
    </vt:vector>
  </HeadingPairs>
  <TitlesOfParts>
    <vt:vector size="13" baseType="lpstr">
      <vt:lpstr>HGP創英角ｺﾞｼｯｸUB</vt:lpstr>
      <vt:lpstr>Meiryo UI</vt:lpstr>
      <vt:lpstr>メイリオ</vt:lpstr>
      <vt:lpstr>Arial</vt:lpstr>
      <vt:lpstr>Garamond</vt:lpstr>
      <vt:lpstr>Wingdings</vt:lpstr>
      <vt:lpstr>オーガニック</vt:lpstr>
      <vt:lpstr>会社案内</vt:lpstr>
      <vt:lpstr>事業内容</vt:lpstr>
      <vt:lpstr>当社の強み</vt:lpstr>
      <vt:lpstr>会社沿革</vt:lpstr>
      <vt:lpstr>会社概要</vt:lpstr>
      <vt:lpstr>業績推移</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dcterms:created xsi:type="dcterms:W3CDTF">2019-11-27T02:53:57Z</dcterms:created>
  <dcterms:modified xsi:type="dcterms:W3CDTF">2019-11-27T02:54:00Z</dcterms:modified>
</cp:coreProperties>
</file>