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9456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1" d="100"/>
          <a:sy n="51" d="100"/>
        </p:scale>
        <p:origin x="297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売上高（億円）</c:v>
                </c:pt>
              </c:strCache>
            </c:strRef>
          </c:tx>
          <c:spPr>
            <a:pattFill prst="narHorz">
              <a:fgClr>
                <a:schemeClr val="accent1"/>
              </a:fgClr>
              <a:bgClr>
                <a:schemeClr val="accent1">
                  <a:lumMod val="20000"/>
                  <a:lumOff val="80000"/>
                </a:schemeClr>
              </a:bgClr>
            </a:pattFill>
            <a:ln>
              <a:noFill/>
            </a:ln>
            <a:effectLst>
              <a:innerShdw blurRad="114300">
                <a:schemeClr val="accent1"/>
              </a:innerShdw>
            </a:effectLst>
          </c:spPr>
          <c:invertIfNegative val="0"/>
          <c:cat>
            <c:strRef>
              <c:f>Sheet1!$A$2:$A$6</c:f>
              <c:strCache>
                <c:ptCount val="5"/>
                <c:pt idx="0">
                  <c:v>2015年</c:v>
                </c:pt>
                <c:pt idx="1">
                  <c:v>2016年</c:v>
                </c:pt>
                <c:pt idx="2">
                  <c:v>2017年</c:v>
                </c:pt>
                <c:pt idx="3">
                  <c:v>2018年</c:v>
                </c:pt>
                <c:pt idx="4">
                  <c:v>2019年</c:v>
                </c:pt>
              </c:strCache>
            </c:strRef>
          </c:cat>
          <c:val>
            <c:numRef>
              <c:f>Sheet1!$B$2:$B$6</c:f>
              <c:numCache>
                <c:formatCode>General</c:formatCode>
                <c:ptCount val="5"/>
                <c:pt idx="0">
                  <c:v>48</c:v>
                </c:pt>
                <c:pt idx="1">
                  <c:v>52</c:v>
                </c:pt>
                <c:pt idx="2">
                  <c:v>60</c:v>
                </c:pt>
                <c:pt idx="3">
                  <c:v>65</c:v>
                </c:pt>
                <c:pt idx="4">
                  <c:v>73</c:v>
                </c:pt>
              </c:numCache>
            </c:numRef>
          </c:val>
          <c:extLst>
            <c:ext xmlns:c16="http://schemas.microsoft.com/office/drawing/2014/chart" uri="{C3380CC4-5D6E-409C-BE32-E72D297353CC}">
              <c16:uniqueId val="{00000000-1FFC-4471-809F-7A27E2BABF28}"/>
            </c:ext>
          </c:extLst>
        </c:ser>
        <c:dLbls>
          <c:showLegendKey val="0"/>
          <c:showVal val="0"/>
          <c:showCatName val="0"/>
          <c:showSerName val="0"/>
          <c:showPercent val="0"/>
          <c:showBubbleSize val="0"/>
        </c:dLbls>
        <c:gapWidth val="164"/>
        <c:overlap val="-22"/>
        <c:axId val="500275760"/>
        <c:axId val="500276088"/>
      </c:barChart>
      <c:catAx>
        <c:axId val="500275760"/>
        <c:scaling>
          <c:orientation val="minMax"/>
        </c:scaling>
        <c:delete val="0"/>
        <c:axPos val="b"/>
        <c:numFmt formatCode="General" sourceLinked="1"/>
        <c:majorTickMark val="none"/>
        <c:minorTickMark val="none"/>
        <c:tickLblPos val="nextTo"/>
        <c:spPr>
          <a:noFill/>
          <a:ln w="19050"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500276088"/>
        <c:crosses val="autoZero"/>
        <c:auto val="1"/>
        <c:lblAlgn val="ctr"/>
        <c:lblOffset val="100"/>
        <c:noMultiLvlLbl val="0"/>
      </c:catAx>
      <c:valAx>
        <c:axId val="500276088"/>
        <c:scaling>
          <c:orientation val="minMax"/>
        </c:scaling>
        <c:delete val="0"/>
        <c:axPos val="l"/>
        <c:majorGridlines>
          <c:spPr>
            <a:ln>
              <a:solidFill>
                <a:schemeClr val="tx1">
                  <a:lumMod val="15000"/>
                  <a:lumOff val="85000"/>
                </a:schemeClr>
              </a:solidFill>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500275760"/>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メイリオ" panose="020B0604030504040204" pitchFamily="50" charset="-128"/>
          <a:ea typeface="メイリオ" panose="020B0604030504040204" pitchFamily="50" charset="-128"/>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3">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9012"/>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9012"/>
          </a:xfrm>
          <a:prstGeom prst="rect">
            <a:avLst/>
          </a:prstGeom>
        </p:spPr>
        <p:txBody>
          <a:bodyPr vert="horz" lIns="91440" tIns="45720" rIns="91440" bIns="45720" rtlCol="0"/>
          <a:lstStyle>
            <a:lvl1pPr algn="r">
              <a:defRPr sz="1200"/>
            </a:lvl1pPr>
          </a:lstStyle>
          <a:p>
            <a:fld id="{3BCE74DD-C91C-4040-99AE-6B47C5198097}" type="datetimeFigureOut">
              <a:rPr kumimoji="1" lang="ja-JP" altLang="en-US" smtClean="0"/>
              <a:t>2019/11/27</a:t>
            </a:fld>
            <a:endParaRPr kumimoji="1" lang="ja-JP" altLang="en-US"/>
          </a:p>
        </p:txBody>
      </p:sp>
      <p:sp>
        <p:nvSpPr>
          <p:cNvPr id="4" name="スライド イメージ プレースホルダー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62"/>
            <a:ext cx="5486400" cy="391611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6678"/>
            <a:ext cx="2971800" cy="499011"/>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6678"/>
            <a:ext cx="2971800" cy="499011"/>
          </a:xfrm>
          <a:prstGeom prst="rect">
            <a:avLst/>
          </a:prstGeom>
        </p:spPr>
        <p:txBody>
          <a:bodyPr vert="horz" lIns="91440" tIns="45720" rIns="91440" bIns="45720" rtlCol="0" anchor="b"/>
          <a:lstStyle>
            <a:lvl1pPr algn="r">
              <a:defRPr sz="1200"/>
            </a:lvl1pPr>
          </a:lstStyle>
          <a:p>
            <a:fld id="{92C2681A-BC92-49CF-9277-D1FD747D0B46}" type="slidenum">
              <a:rPr kumimoji="1" lang="ja-JP" altLang="en-US" smtClean="0"/>
              <a:t>‹#›</a:t>
            </a:fld>
            <a:endParaRPr kumimoji="1" lang="ja-JP" altLang="en-US"/>
          </a:p>
        </p:txBody>
      </p:sp>
    </p:spTree>
    <p:extLst>
      <p:ext uri="{BB962C8B-B14F-4D97-AF65-F5344CB8AC3E}">
        <p14:creationId xmlns:p14="http://schemas.microsoft.com/office/powerpoint/2010/main" val="185121606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2C2681A-BC92-49CF-9277-D1FD747D0B46}" type="slidenum">
              <a:rPr kumimoji="1" lang="ja-JP" altLang="en-US" smtClean="0"/>
              <a:t>1</a:t>
            </a:fld>
            <a:endParaRPr kumimoji="1" lang="ja-JP" altLang="en-US"/>
          </a:p>
        </p:txBody>
      </p:sp>
    </p:spTree>
    <p:extLst>
      <p:ext uri="{BB962C8B-B14F-4D97-AF65-F5344CB8AC3E}">
        <p14:creationId xmlns:p14="http://schemas.microsoft.com/office/powerpoint/2010/main" val="33707930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生産者の開拓事業も展開</a:t>
            </a:r>
          </a:p>
        </p:txBody>
      </p:sp>
      <p:sp>
        <p:nvSpPr>
          <p:cNvPr id="4" name="スライド番号プレースホルダー 3"/>
          <p:cNvSpPr>
            <a:spLocks noGrp="1"/>
          </p:cNvSpPr>
          <p:nvPr>
            <p:ph type="sldNum" sz="quarter" idx="5"/>
          </p:nvPr>
        </p:nvSpPr>
        <p:spPr/>
        <p:txBody>
          <a:bodyPr/>
          <a:lstStyle/>
          <a:p>
            <a:fld id="{92C2681A-BC92-49CF-9277-D1FD747D0B46}" type="slidenum">
              <a:rPr kumimoji="1" lang="ja-JP" altLang="en-US" smtClean="0"/>
              <a:t>2</a:t>
            </a:fld>
            <a:endParaRPr kumimoji="1" lang="ja-JP" altLang="en-US"/>
          </a:p>
        </p:txBody>
      </p:sp>
    </p:spTree>
    <p:extLst>
      <p:ext uri="{BB962C8B-B14F-4D97-AF65-F5344CB8AC3E}">
        <p14:creationId xmlns:p14="http://schemas.microsoft.com/office/powerpoint/2010/main" val="18143137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2C2681A-BC92-49CF-9277-D1FD747D0B46}" type="slidenum">
              <a:rPr kumimoji="1" lang="ja-JP" altLang="en-US" smtClean="0"/>
              <a:t>3</a:t>
            </a:fld>
            <a:endParaRPr kumimoji="1" lang="ja-JP" altLang="en-US"/>
          </a:p>
        </p:txBody>
      </p:sp>
    </p:spTree>
    <p:extLst>
      <p:ext uri="{BB962C8B-B14F-4D97-AF65-F5344CB8AC3E}">
        <p14:creationId xmlns:p14="http://schemas.microsoft.com/office/powerpoint/2010/main" val="2202772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2C2681A-BC92-49CF-9277-D1FD747D0B46}" type="slidenum">
              <a:rPr kumimoji="1" lang="ja-JP" altLang="en-US" smtClean="0"/>
              <a:t>4</a:t>
            </a:fld>
            <a:endParaRPr kumimoji="1" lang="ja-JP" altLang="en-US"/>
          </a:p>
        </p:txBody>
      </p:sp>
    </p:spTree>
    <p:extLst>
      <p:ext uri="{BB962C8B-B14F-4D97-AF65-F5344CB8AC3E}">
        <p14:creationId xmlns:p14="http://schemas.microsoft.com/office/powerpoint/2010/main" val="3972104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2C2681A-BC92-49CF-9277-D1FD747D0B46}" type="slidenum">
              <a:rPr kumimoji="1" lang="ja-JP" altLang="en-US" smtClean="0"/>
              <a:t>5</a:t>
            </a:fld>
            <a:endParaRPr kumimoji="1" lang="ja-JP" altLang="en-US"/>
          </a:p>
        </p:txBody>
      </p:sp>
    </p:spTree>
    <p:extLst>
      <p:ext uri="{BB962C8B-B14F-4D97-AF65-F5344CB8AC3E}">
        <p14:creationId xmlns:p14="http://schemas.microsoft.com/office/powerpoint/2010/main" val="32750138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2C2681A-BC92-49CF-9277-D1FD747D0B46}" type="slidenum">
              <a:rPr kumimoji="1" lang="ja-JP" altLang="en-US" smtClean="0"/>
              <a:t>6</a:t>
            </a:fld>
            <a:endParaRPr kumimoji="1" lang="ja-JP" altLang="en-US"/>
          </a:p>
        </p:txBody>
      </p:sp>
    </p:spTree>
    <p:extLst>
      <p:ext uri="{BB962C8B-B14F-4D97-AF65-F5344CB8AC3E}">
        <p14:creationId xmlns:p14="http://schemas.microsoft.com/office/powerpoint/2010/main" val="39811353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a:xfrm>
            <a:off x="2692397" y="5037663"/>
            <a:ext cx="5214635" cy="279400"/>
          </a:xfrm>
        </p:spPr>
        <p:txBody>
          <a:bodyPr/>
          <a:lstStyle/>
          <a:p>
            <a:endParaRPr kumimoji="1" lang="ja-JP" altLang="en-US"/>
          </a:p>
        </p:txBody>
      </p:sp>
      <p:sp>
        <p:nvSpPr>
          <p:cNvPr id="6" name="Slide Number Placeholder 5"/>
          <p:cNvSpPr>
            <a:spLocks noGrp="1"/>
          </p:cNvSpPr>
          <p:nvPr>
            <p:ph type="sldNum" sz="quarter" idx="12"/>
          </p:nvPr>
        </p:nvSpPr>
        <p:spPr>
          <a:xfrm>
            <a:off x="8956900" y="5037663"/>
            <a:ext cx="551167" cy="279400"/>
          </a:xfrm>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7604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783832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61098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70763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216682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41340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ja-JP" altLang="en-US"/>
              <a:t>マスター タイトルの書式設定</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4379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60924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54531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3236766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09676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449939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8386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6492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2197736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01728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ja-JP" altLang="en-US"/>
              <a:t>マスター タイトルの書式設定</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689432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290960263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Lst>
  <p:txStyles>
    <p:titleStyle>
      <a:lvl1pPr algn="ctr" defTabSz="457200" rtl="0" eaLnBrk="1" latinLnBrk="0" hangingPunct="1">
        <a:spcBef>
          <a:spcPct val="0"/>
        </a:spcBef>
        <a:buNone/>
        <a:defRPr kumimoji="1" sz="4400" kern="1200" cap="none">
          <a:ln w="3175" cmpd="sng">
            <a:noFill/>
          </a:ln>
          <a:solidFill>
            <a:schemeClr val="tx1">
              <a:lumMod val="85000"/>
              <a:lumOff val="15000"/>
            </a:schemeClr>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slide" Target="slide5.xml"/><Relationship Id="rId4" Type="http://schemas.openxmlformats.org/officeDocument/2006/relationships/image" Target="../media/image8.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0000"/>
            <a:lum/>
          </a:blip>
          <a:srcRect/>
          <a:stretch>
            <a:fillRect t="-17000" b="-17000"/>
          </a:stretch>
        </a:blip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85849F-018B-476C-9357-65002CCB3414}"/>
              </a:ext>
            </a:extLst>
          </p:cNvPr>
          <p:cNvSpPr>
            <a:spLocks noGrp="1"/>
          </p:cNvSpPr>
          <p:nvPr>
            <p:ph type="ctrTitle"/>
          </p:nvPr>
        </p:nvSpPr>
        <p:spPr/>
        <p:txBody>
          <a:bodyPr/>
          <a:lstStyle/>
          <a:p>
            <a:r>
              <a:rPr kumimoji="1" lang="ja-JP" altLang="en-US" sz="6600" dirty="0">
                <a:solidFill>
                  <a:schemeClr val="accent4"/>
                </a:solidFill>
                <a:latin typeface="HGP創英角ｺﾞｼｯｸUB" panose="020B0900000000000000" pitchFamily="50" charset="-128"/>
                <a:ea typeface="HGP創英角ｺﾞｼｯｸUB" panose="020B0900000000000000" pitchFamily="50" charset="-128"/>
              </a:rPr>
              <a:t>会社案内</a:t>
            </a:r>
          </a:p>
        </p:txBody>
      </p:sp>
      <p:sp>
        <p:nvSpPr>
          <p:cNvPr id="3" name="字幕 2">
            <a:extLst>
              <a:ext uri="{FF2B5EF4-FFF2-40B4-BE49-F238E27FC236}">
                <a16:creationId xmlns:a16="http://schemas.microsoft.com/office/drawing/2014/main" id="{647C5694-BD29-47CC-B93E-D8A6C5648DDF}"/>
              </a:ext>
            </a:extLst>
          </p:cNvPr>
          <p:cNvSpPr>
            <a:spLocks noGrp="1"/>
          </p:cNvSpPr>
          <p:nvPr>
            <p:ph type="subTitle" idx="1"/>
          </p:nvPr>
        </p:nvSpPr>
        <p:spPr/>
        <p:txBody>
          <a:bodyPr>
            <a:normAutofit/>
          </a:bodyPr>
          <a:lstStyle/>
          <a:p>
            <a:r>
              <a:rPr kumimoji="1" lang="ja-JP" altLang="en-US" sz="2800" b="1" dirty="0">
                <a:latin typeface="メイリオ" panose="020B0604030504040204" pitchFamily="50" charset="-128"/>
                <a:ea typeface="メイリオ" panose="020B0604030504040204" pitchFamily="50" charset="-128"/>
              </a:rPr>
              <a:t>オーガニックサービス株式会社</a:t>
            </a:r>
          </a:p>
        </p:txBody>
      </p:sp>
    </p:spTree>
    <p:extLst>
      <p:ext uri="{BB962C8B-B14F-4D97-AF65-F5344CB8AC3E}">
        <p14:creationId xmlns:p14="http://schemas.microsoft.com/office/powerpoint/2010/main" val="3886417782"/>
      </p:ext>
    </p:extLst>
  </p:cSld>
  <p:clrMapOvr>
    <a:masterClrMapping/>
  </p:clrMapOvr>
  <mc:AlternateContent xmlns:mc="http://schemas.openxmlformats.org/markup-compatibility/2006" xmlns:p14="http://schemas.microsoft.com/office/powerpoint/2010/main">
    <mc:Choice Requires="p14">
      <p:transition spd="slow" p14:dur="1500" advTm="24469">
        <p:cover dir="d"/>
      </p:transition>
    </mc:Choice>
    <mc:Fallback xmlns="">
      <p:transition spd="slow" advTm="24469">
        <p:cover dir="d"/>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139E91A0-CE69-40F1-ACF2-505320E3DBA0}"/>
              </a:ext>
            </a:extLst>
          </p:cNvPr>
          <p:cNvSpPr>
            <a:spLocks noGrp="1"/>
          </p:cNvSpPr>
          <p:nvPr>
            <p:ph type="title"/>
          </p:nvPr>
        </p:nvSpPr>
        <p:spPr/>
        <p:txBody>
          <a:bodyPr/>
          <a:lstStyle/>
          <a:p>
            <a:r>
              <a:rPr kumimoji="1" lang="ja-JP" altLang="en-US" dirty="0">
                <a:solidFill>
                  <a:schemeClr val="accent4"/>
                </a:solidFill>
                <a:latin typeface="HGP創英角ｺﾞｼｯｸUB" panose="020B0900000000000000" pitchFamily="50" charset="-128"/>
                <a:ea typeface="HGP創英角ｺﾞｼｯｸUB" panose="020B0900000000000000" pitchFamily="50" charset="-128"/>
              </a:rPr>
              <a:t>事業内容</a:t>
            </a:r>
          </a:p>
        </p:txBody>
      </p:sp>
      <p:sp>
        <p:nvSpPr>
          <p:cNvPr id="6" name="コンテンツ プレースホルダー 5">
            <a:extLst>
              <a:ext uri="{FF2B5EF4-FFF2-40B4-BE49-F238E27FC236}">
                <a16:creationId xmlns:a16="http://schemas.microsoft.com/office/drawing/2014/main" id="{66838ABA-A570-4F8B-9EDC-F21F2F7FCBDC}"/>
              </a:ext>
            </a:extLst>
          </p:cNvPr>
          <p:cNvSpPr>
            <a:spLocks noGrp="1"/>
          </p:cNvSpPr>
          <p:nvPr>
            <p:ph idx="1"/>
          </p:nvPr>
        </p:nvSpPr>
        <p:spPr/>
        <p:txBody>
          <a:bodyPr/>
          <a:lstStyle/>
          <a:p>
            <a:pPr>
              <a:buClr>
                <a:schemeClr val="accent2"/>
              </a:buClr>
              <a:buFont typeface="Wingdings" panose="05000000000000000000" pitchFamily="2" charset="2"/>
              <a:buChar char="l"/>
            </a:pPr>
            <a:r>
              <a:rPr kumimoji="1" lang="ja-JP" altLang="en-US" sz="2800" b="1" dirty="0">
                <a:latin typeface="メイリオ" panose="020B0604030504040204" pitchFamily="50" charset="-128"/>
                <a:ea typeface="メイリオ" panose="020B0604030504040204" pitchFamily="50" charset="-128"/>
              </a:rPr>
              <a:t>外食事業</a:t>
            </a:r>
            <a:endParaRPr kumimoji="1"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新規事業開発・直営店舗経営</a:t>
            </a:r>
            <a:endParaRPr lang="en-US" altLang="ja-JP" sz="2400" dirty="0">
              <a:latin typeface="Meiryo UI" panose="020B0604030504040204" pitchFamily="50" charset="-128"/>
              <a:ea typeface="Meiryo UI" panose="020B0604030504040204" pitchFamily="50" charset="-128"/>
            </a:endParaRPr>
          </a:p>
          <a:p>
            <a:pPr>
              <a:buClr>
                <a:schemeClr val="accent2"/>
              </a:buClr>
              <a:buFont typeface="Wingdings" panose="05000000000000000000" pitchFamily="2" charset="2"/>
              <a:buChar char="l"/>
            </a:pPr>
            <a:r>
              <a:rPr lang="ja-JP" altLang="en-US" sz="2800" b="1" dirty="0">
                <a:latin typeface="メイリオ" panose="020B0604030504040204" pitchFamily="50" charset="-128"/>
                <a:ea typeface="メイリオ" panose="020B0604030504040204" pitchFamily="50" charset="-128"/>
              </a:rPr>
              <a:t>フランチャイズ事業</a:t>
            </a:r>
            <a:endParaRPr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フランチャイズ店舗開発・店舗サポート</a:t>
            </a:r>
            <a:endParaRPr lang="en-US" altLang="ja-JP" sz="2400" dirty="0">
              <a:latin typeface="Meiryo UI" panose="020B0604030504040204" pitchFamily="50" charset="-128"/>
              <a:ea typeface="Meiryo UI" panose="020B0604030504040204" pitchFamily="50" charset="-128"/>
            </a:endParaRPr>
          </a:p>
          <a:p>
            <a:pPr>
              <a:buClr>
                <a:schemeClr val="accent2"/>
              </a:buClr>
              <a:buFont typeface="Wingdings" panose="05000000000000000000" pitchFamily="2" charset="2"/>
              <a:buChar char="l"/>
            </a:pPr>
            <a:r>
              <a:rPr lang="ja-JP" altLang="en-US" sz="2800" b="1" dirty="0">
                <a:latin typeface="メイリオ" panose="020B0604030504040204" pitchFamily="50" charset="-128"/>
                <a:ea typeface="メイリオ" panose="020B0604030504040204" pitchFamily="50" charset="-128"/>
              </a:rPr>
              <a:t>外食経営コンサルティング事業</a:t>
            </a:r>
            <a:endParaRPr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飲食店経営・飲食店開発コンサルティング</a:t>
            </a:r>
            <a:endParaRPr kumimoji="1" lang="ja-JP" altLang="en-US" sz="2400" dirty="0">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BE039769-1712-42AA-B404-E4AB36D876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52457" y="2556932"/>
            <a:ext cx="2644140" cy="3322320"/>
          </a:xfrm>
          <a:prstGeom prst="rect">
            <a:avLst/>
          </a:prstGeom>
        </p:spPr>
      </p:pic>
      <p:sp>
        <p:nvSpPr>
          <p:cNvPr id="2" name="動作設定ボタン: 戻る 1">
            <a:hlinkClick r:id="rId5" action="ppaction://hlinksldjump" highlightClick="1"/>
            <a:extLst>
              <a:ext uri="{FF2B5EF4-FFF2-40B4-BE49-F238E27FC236}">
                <a16:creationId xmlns:a16="http://schemas.microsoft.com/office/drawing/2014/main" id="{13FB1D01-AA27-4780-BCBB-3ED1D4F1FC31}"/>
              </a:ext>
            </a:extLst>
          </p:cNvPr>
          <p:cNvSpPr/>
          <p:nvPr/>
        </p:nvSpPr>
        <p:spPr>
          <a:xfrm>
            <a:off x="10999304" y="5625593"/>
            <a:ext cx="1042416" cy="1042416"/>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ustDataLst>
      <p:tags r:id="rId1"/>
    </p:custDataLst>
    <p:extLst>
      <p:ext uri="{BB962C8B-B14F-4D97-AF65-F5344CB8AC3E}">
        <p14:creationId xmlns:p14="http://schemas.microsoft.com/office/powerpoint/2010/main" val="18885022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0000">
        <p15:prstTrans prst="pageCurlDouble"/>
      </p:transition>
    </mc:Choice>
    <mc:Fallback xmlns="">
      <p:transition spd="slow" advTm="9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Effect transition="in" filter="wipe(left)">
                                      <p:cBhvr>
                                        <p:cTn id="11" dur="500"/>
                                        <p:tgtEl>
                                          <p:spTgt spid="6">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Effect transition="in" filter="wipe(left)">
                                      <p:cBhvr>
                                        <p:cTn id="16" dur="500"/>
                                        <p:tgtEl>
                                          <p:spTgt spid="6">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6">
                                            <p:txEl>
                                              <p:pRg st="3" end="3"/>
                                            </p:txEl>
                                          </p:spTgt>
                                        </p:tgtEl>
                                        <p:attrNameLst>
                                          <p:attrName>style.visibility</p:attrName>
                                        </p:attrNameLst>
                                      </p:cBhvr>
                                      <p:to>
                                        <p:strVal val="visible"/>
                                      </p:to>
                                    </p:set>
                                    <p:animEffect transition="in" filter="wipe(left)">
                                      <p:cBhvr>
                                        <p:cTn id="20" dur="500"/>
                                        <p:tgtEl>
                                          <p:spTgt spid="6">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Effect transition="in" filter="wipe(left)">
                                      <p:cBhvr>
                                        <p:cTn id="25" dur="500"/>
                                        <p:tgtEl>
                                          <p:spTgt spid="6">
                                            <p:txEl>
                                              <p:pRg st="4" end="4"/>
                                            </p:txEl>
                                          </p:spTgt>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animEffect transition="in" filter="wipe(left)">
                                      <p:cBhvr>
                                        <p:cTn id="29"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3943AB-61BA-4CD0-8E93-2E3FDEAEECCA}"/>
              </a:ext>
            </a:extLst>
          </p:cNvPr>
          <p:cNvSpPr>
            <a:spLocks noGrp="1"/>
          </p:cNvSpPr>
          <p:nvPr>
            <p:ph type="title"/>
          </p:nvPr>
        </p:nvSpPr>
        <p:spPr/>
        <p:txBody>
          <a:bodyPr>
            <a:normAutofit/>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当社の強み</a:t>
            </a:r>
          </a:p>
        </p:txBody>
      </p:sp>
      <p:sp>
        <p:nvSpPr>
          <p:cNvPr id="3" name="コンテンツ プレースホルダー 2">
            <a:extLst>
              <a:ext uri="{FF2B5EF4-FFF2-40B4-BE49-F238E27FC236}">
                <a16:creationId xmlns:a16="http://schemas.microsoft.com/office/drawing/2014/main" id="{7422CC6D-8589-47AD-AE5E-D81CFAE514C3}"/>
              </a:ext>
            </a:extLst>
          </p:cNvPr>
          <p:cNvSpPr>
            <a:spLocks noGrp="1"/>
          </p:cNvSpPr>
          <p:nvPr>
            <p:ph idx="1"/>
          </p:nvPr>
        </p:nvSpPr>
        <p:spPr/>
        <p:txBody>
          <a:bodyPr numCol="2" spcCol="540000">
            <a:normAutofit/>
          </a:bodyPr>
          <a:lstStyle/>
          <a:p>
            <a:pPr marL="0" indent="0" algn="ctr">
              <a:buNone/>
            </a:pPr>
            <a:r>
              <a:rPr lang="ja-JP" altLang="en-US" dirty="0">
                <a:latin typeface="メイリオ" panose="020B0604030504040204" pitchFamily="50" charset="-128"/>
                <a:ea typeface="メイリオ" panose="020B0604030504040204" pitchFamily="50" charset="-128"/>
              </a:rPr>
              <a:t>安全とおいしさへのこだわり</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有機栽培の農産物や無添加の食材を使用した安全でおいしいメニュー</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アレルギーの方にも召し上がっていただけるセレクト自由なレシピ</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幅広い年齢層の方においしく召し上がっていただける店舗づくり</a:t>
            </a:r>
          </a:p>
          <a:p>
            <a:endParaRPr lang="ja-JP" altLang="en-US" dirty="0">
              <a:latin typeface="メイリオ" panose="020B0604030504040204" pitchFamily="50" charset="-128"/>
              <a:ea typeface="メイリオ" panose="020B0604030504040204" pitchFamily="50" charset="-128"/>
            </a:endParaRPr>
          </a:p>
          <a:p>
            <a:pPr marL="0" indent="0" algn="ctr">
              <a:buNone/>
            </a:pPr>
            <a:r>
              <a:rPr lang="ja-JP" altLang="en-US" dirty="0">
                <a:latin typeface="メイリオ" panose="020B0604030504040204" pitchFamily="50" charset="-128"/>
                <a:ea typeface="メイリオ" panose="020B0604030504040204" pitchFamily="50" charset="-128"/>
              </a:rPr>
              <a:t>地域に密着した店舗</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全国の生産者と連携し、旬の食材を調達</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店舗ごとに地域の特色を生かしたメニューを考案</a:t>
            </a:r>
            <a:endParaRPr kumimoji="1" lang="ja-JP" altLang="en-US" sz="19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201074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0000">
        <p15:prstTrans prst="pageCurlDouble"/>
      </p:transition>
    </mc:Choice>
    <mc:Fallback xmlns="">
      <p:transition spd="slow" advTm="80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会社沿革</a:t>
            </a:r>
          </a:p>
        </p:txBody>
      </p:sp>
      <p:sp>
        <p:nvSpPr>
          <p:cNvPr id="3" name="矢印: 右 2">
            <a:extLst>
              <a:ext uri="{FF2B5EF4-FFF2-40B4-BE49-F238E27FC236}">
                <a16:creationId xmlns:a16="http://schemas.microsoft.com/office/drawing/2014/main" id="{E6034C88-8C26-47E9-93B1-BFD4E2163B70}"/>
              </a:ext>
            </a:extLst>
          </p:cNvPr>
          <p:cNvSpPr/>
          <p:nvPr/>
        </p:nvSpPr>
        <p:spPr>
          <a:xfrm>
            <a:off x="1596000" y="3429000"/>
            <a:ext cx="9000000" cy="720000"/>
          </a:xfrm>
          <a:prstGeom prst="rightArrow">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楕円 5">
            <a:extLst>
              <a:ext uri="{FF2B5EF4-FFF2-40B4-BE49-F238E27FC236}">
                <a16:creationId xmlns:a16="http://schemas.microsoft.com/office/drawing/2014/main" id="{15707457-742F-42B4-9F87-1D44EF2E320E}"/>
              </a:ext>
            </a:extLst>
          </p:cNvPr>
          <p:cNvSpPr/>
          <p:nvPr/>
        </p:nvSpPr>
        <p:spPr>
          <a:xfrm>
            <a:off x="1789042" y="320702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latin typeface="HGP創英角ｺﾞｼｯｸUB" panose="020B0900000000000000" pitchFamily="50" charset="-128"/>
                <a:ea typeface="HGP創英角ｺﾞｼｯｸUB" panose="020B0900000000000000" pitchFamily="50" charset="-128"/>
              </a:rPr>
              <a:t>設立</a:t>
            </a:r>
          </a:p>
        </p:txBody>
      </p:sp>
      <p:sp>
        <p:nvSpPr>
          <p:cNvPr id="7" name="テキスト ボックス 6">
            <a:extLst>
              <a:ext uri="{FF2B5EF4-FFF2-40B4-BE49-F238E27FC236}">
                <a16:creationId xmlns:a16="http://schemas.microsoft.com/office/drawing/2014/main" id="{92E982D6-33C8-4D46-B3A6-B49F9462FD2A}"/>
              </a:ext>
            </a:extLst>
          </p:cNvPr>
          <p:cNvSpPr txBox="1"/>
          <p:nvPr/>
        </p:nvSpPr>
        <p:spPr>
          <a:xfrm>
            <a:off x="2365042" y="5149277"/>
            <a:ext cx="3243196" cy="1015663"/>
          </a:xfrm>
          <a:prstGeom prst="rect">
            <a:avLst/>
          </a:prstGeom>
          <a:noFill/>
        </p:spPr>
        <p:txBody>
          <a:bodyPr wrap="none" rtlCol="0">
            <a:spAutoFit/>
          </a:bodyPr>
          <a:lstStyle/>
          <a:p>
            <a:r>
              <a:rPr kumimoji="1" lang="en-US" altLang="ja-JP" sz="2400" dirty="0">
                <a:latin typeface="メイリオ" panose="020B0604030504040204" pitchFamily="50" charset="-128"/>
                <a:ea typeface="メイリオ" panose="020B0604030504040204" pitchFamily="50" charset="-128"/>
              </a:rPr>
              <a:t>2002</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オーガニックサービス設立</a:t>
            </a:r>
            <a:endParaRPr kumimoji="1" lang="en-US" altLang="ja-JP"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直営店</a:t>
            </a:r>
            <a:r>
              <a:rPr kumimoji="1" lang="en-US" altLang="ja-JP" dirty="0">
                <a:latin typeface="メイリオ" panose="020B0604030504040204" pitchFamily="50" charset="-128"/>
                <a:ea typeface="メイリオ" panose="020B0604030504040204" pitchFamily="50" charset="-128"/>
              </a:rPr>
              <a:t>3</a:t>
            </a:r>
            <a:r>
              <a:rPr kumimoji="1" lang="ja-JP" altLang="en-US" dirty="0">
                <a:latin typeface="メイリオ" panose="020B0604030504040204" pitchFamily="50" charset="-128"/>
                <a:ea typeface="メイリオ" panose="020B0604030504040204" pitchFamily="50" charset="-128"/>
              </a:rPr>
              <a:t>店舗開店</a:t>
            </a:r>
          </a:p>
        </p:txBody>
      </p:sp>
      <p:sp>
        <p:nvSpPr>
          <p:cNvPr id="11" name="楕円 10">
            <a:extLst>
              <a:ext uri="{FF2B5EF4-FFF2-40B4-BE49-F238E27FC236}">
                <a16:creationId xmlns:a16="http://schemas.microsoft.com/office/drawing/2014/main" id="{85AC4D51-1FF1-4C56-8970-E7B73BB666A4}"/>
              </a:ext>
            </a:extLst>
          </p:cNvPr>
          <p:cNvSpPr/>
          <p:nvPr/>
        </p:nvSpPr>
        <p:spPr>
          <a:xfrm>
            <a:off x="3942521" y="320702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r>
              <a:rPr kumimoji="1" lang="ja-JP" altLang="en-US" sz="1400" dirty="0">
                <a:latin typeface="HGP創英角ｺﾞｼｯｸUB" panose="020B0900000000000000" pitchFamily="50" charset="-128"/>
                <a:ea typeface="HGP創英角ｺﾞｼｯｸUB" panose="020B0900000000000000" pitchFamily="50" charset="-128"/>
              </a:rPr>
              <a:t>事業開始</a:t>
            </a:r>
          </a:p>
        </p:txBody>
      </p:sp>
      <p:sp>
        <p:nvSpPr>
          <p:cNvPr id="12" name="楕円 11">
            <a:extLst>
              <a:ext uri="{FF2B5EF4-FFF2-40B4-BE49-F238E27FC236}">
                <a16:creationId xmlns:a16="http://schemas.microsoft.com/office/drawing/2014/main" id="{015D6474-30B3-4829-978D-D8ED25256CDF}"/>
              </a:ext>
            </a:extLst>
          </p:cNvPr>
          <p:cNvSpPr/>
          <p:nvPr/>
        </p:nvSpPr>
        <p:spPr>
          <a:xfrm>
            <a:off x="6096000" y="320702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p>
          <a:p>
            <a:pPr algn="ctr"/>
            <a:r>
              <a:rPr kumimoji="1" lang="en-US" altLang="ja-JP" sz="1400" dirty="0">
                <a:latin typeface="HGP創英角ｺﾞｼｯｸUB" panose="020B0900000000000000" pitchFamily="50" charset="-128"/>
                <a:ea typeface="HGP創英角ｺﾞｼｯｸUB" panose="020B0900000000000000" pitchFamily="50" charset="-128"/>
              </a:rPr>
              <a:t>20</a:t>
            </a:r>
            <a:r>
              <a:rPr kumimoji="1" lang="ja-JP" altLang="en-US" sz="1400" dirty="0">
                <a:latin typeface="HGP創英角ｺﾞｼｯｸUB" panose="020B0900000000000000" pitchFamily="50" charset="-128"/>
                <a:ea typeface="HGP創英角ｺﾞｼｯｸUB" panose="020B0900000000000000" pitchFamily="50" charset="-128"/>
              </a:rPr>
              <a:t>店舗</a:t>
            </a:r>
          </a:p>
        </p:txBody>
      </p:sp>
      <p:sp>
        <p:nvSpPr>
          <p:cNvPr id="13" name="楕円 12">
            <a:extLst>
              <a:ext uri="{FF2B5EF4-FFF2-40B4-BE49-F238E27FC236}">
                <a16:creationId xmlns:a16="http://schemas.microsoft.com/office/drawing/2014/main" id="{C7125C61-06C6-4768-B043-D06CE3263BF9}"/>
              </a:ext>
            </a:extLst>
          </p:cNvPr>
          <p:cNvSpPr/>
          <p:nvPr/>
        </p:nvSpPr>
        <p:spPr>
          <a:xfrm>
            <a:off x="8346000" y="320702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p>
          <a:p>
            <a:pPr algn="ctr"/>
            <a:r>
              <a:rPr kumimoji="1" lang="en-US" altLang="ja-JP" sz="1400" dirty="0">
                <a:latin typeface="HGP創英角ｺﾞｼｯｸUB" panose="020B0900000000000000" pitchFamily="50" charset="-128"/>
                <a:ea typeface="HGP創英角ｺﾞｼｯｸUB" panose="020B0900000000000000" pitchFamily="50" charset="-128"/>
              </a:rPr>
              <a:t>50</a:t>
            </a:r>
            <a:r>
              <a:rPr kumimoji="1" lang="ja-JP" altLang="en-US" sz="1400" dirty="0">
                <a:latin typeface="HGP創英角ｺﾞｼｯｸUB" panose="020B0900000000000000" pitchFamily="50" charset="-128"/>
                <a:ea typeface="HGP創英角ｺﾞｼｯｸUB" panose="020B0900000000000000" pitchFamily="50" charset="-128"/>
              </a:rPr>
              <a:t>店舗</a:t>
            </a:r>
          </a:p>
        </p:txBody>
      </p:sp>
      <p:sp>
        <p:nvSpPr>
          <p:cNvPr id="14" name="テキスト ボックス 13">
            <a:extLst>
              <a:ext uri="{FF2B5EF4-FFF2-40B4-BE49-F238E27FC236}">
                <a16:creationId xmlns:a16="http://schemas.microsoft.com/office/drawing/2014/main" id="{F1F4833A-2D6D-402D-9EA1-9457A4C4C3E9}"/>
              </a:ext>
            </a:extLst>
          </p:cNvPr>
          <p:cNvSpPr txBox="1"/>
          <p:nvPr/>
        </p:nvSpPr>
        <p:spPr>
          <a:xfrm>
            <a:off x="4458885" y="4370975"/>
            <a:ext cx="2124879"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2004</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フランチャイズ事業開始</a:t>
            </a:r>
          </a:p>
        </p:txBody>
      </p:sp>
      <p:sp>
        <p:nvSpPr>
          <p:cNvPr id="15" name="テキスト ボックス 14">
            <a:extLst>
              <a:ext uri="{FF2B5EF4-FFF2-40B4-BE49-F238E27FC236}">
                <a16:creationId xmlns:a16="http://schemas.microsoft.com/office/drawing/2014/main" id="{D4FF0CBF-8D44-451B-B35B-F65C46E86E32}"/>
              </a:ext>
            </a:extLst>
          </p:cNvPr>
          <p:cNvSpPr txBox="1"/>
          <p:nvPr/>
        </p:nvSpPr>
        <p:spPr>
          <a:xfrm>
            <a:off x="6672000" y="5149276"/>
            <a:ext cx="2124879"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2008</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a:t>
            </a:r>
            <a:r>
              <a:rPr kumimoji="1" lang="en-US" altLang="ja-JP" dirty="0">
                <a:latin typeface="メイリオ" panose="020B0604030504040204" pitchFamily="50" charset="-128"/>
                <a:ea typeface="メイリオ" panose="020B0604030504040204" pitchFamily="50" charset="-128"/>
              </a:rPr>
              <a:t>20</a:t>
            </a:r>
            <a:r>
              <a:rPr kumimoji="1" lang="ja-JP" altLang="en-US" dirty="0">
                <a:latin typeface="メイリオ" panose="020B0604030504040204" pitchFamily="50" charset="-128"/>
                <a:ea typeface="メイリオ" panose="020B0604030504040204" pitchFamily="50" charset="-128"/>
              </a:rPr>
              <a:t>店舗突破</a:t>
            </a:r>
          </a:p>
        </p:txBody>
      </p:sp>
      <p:sp>
        <p:nvSpPr>
          <p:cNvPr id="16" name="テキスト ボックス 15">
            <a:extLst>
              <a:ext uri="{FF2B5EF4-FFF2-40B4-BE49-F238E27FC236}">
                <a16:creationId xmlns:a16="http://schemas.microsoft.com/office/drawing/2014/main" id="{6D5B6A47-B108-4275-AE8B-F3968F49DE38}"/>
              </a:ext>
            </a:extLst>
          </p:cNvPr>
          <p:cNvSpPr txBox="1"/>
          <p:nvPr/>
        </p:nvSpPr>
        <p:spPr>
          <a:xfrm>
            <a:off x="8922000" y="4370975"/>
            <a:ext cx="2124879"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2016</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a:t>
            </a:r>
            <a:r>
              <a:rPr kumimoji="1" lang="en-US" altLang="ja-JP" dirty="0">
                <a:latin typeface="メイリオ" panose="020B0604030504040204" pitchFamily="50" charset="-128"/>
                <a:ea typeface="メイリオ" panose="020B0604030504040204" pitchFamily="50" charset="-128"/>
              </a:rPr>
              <a:t>50</a:t>
            </a:r>
            <a:r>
              <a:rPr kumimoji="1" lang="ja-JP" altLang="en-US" dirty="0">
                <a:latin typeface="メイリオ" panose="020B0604030504040204" pitchFamily="50" charset="-128"/>
                <a:ea typeface="メイリオ" panose="020B0604030504040204" pitchFamily="50" charset="-128"/>
              </a:rPr>
              <a:t>店舗突破</a:t>
            </a:r>
          </a:p>
        </p:txBody>
      </p:sp>
      <p:cxnSp>
        <p:nvCxnSpPr>
          <p:cNvPr id="18" name="直線コネクタ 17">
            <a:extLst>
              <a:ext uri="{FF2B5EF4-FFF2-40B4-BE49-F238E27FC236}">
                <a16:creationId xmlns:a16="http://schemas.microsoft.com/office/drawing/2014/main" id="{D39F707E-570D-40F8-9AEF-94DE004D69E6}"/>
              </a:ext>
            </a:extLst>
          </p:cNvPr>
          <p:cNvCxnSpPr>
            <a:stCxn id="6" idx="4"/>
          </p:cNvCxnSpPr>
          <p:nvPr/>
        </p:nvCxnSpPr>
        <p:spPr>
          <a:xfrm>
            <a:off x="2365042" y="4359025"/>
            <a:ext cx="0" cy="1805914"/>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2336702B-EBF9-4A7A-A538-CDD0EACFDFC8}"/>
              </a:ext>
            </a:extLst>
          </p:cNvPr>
          <p:cNvCxnSpPr>
            <a:cxnSpLocks/>
          </p:cNvCxnSpPr>
          <p:nvPr/>
        </p:nvCxnSpPr>
        <p:spPr>
          <a:xfrm>
            <a:off x="4465040" y="4359025"/>
            <a:ext cx="0" cy="902957"/>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7FD550E4-7BBC-4AF3-AA23-5C35AE148FEE}"/>
              </a:ext>
            </a:extLst>
          </p:cNvPr>
          <p:cNvCxnSpPr/>
          <p:nvPr/>
        </p:nvCxnSpPr>
        <p:spPr>
          <a:xfrm>
            <a:off x="6672000" y="4359025"/>
            <a:ext cx="0" cy="1805914"/>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64A4540B-488C-4409-A171-55B1A43241BF}"/>
              </a:ext>
            </a:extLst>
          </p:cNvPr>
          <p:cNvCxnSpPr>
            <a:cxnSpLocks/>
          </p:cNvCxnSpPr>
          <p:nvPr/>
        </p:nvCxnSpPr>
        <p:spPr>
          <a:xfrm>
            <a:off x="8922000" y="4359025"/>
            <a:ext cx="0" cy="902957"/>
          </a:xfrm>
          <a:prstGeom prst="line">
            <a:avLst/>
          </a:prstGeom>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08D8113F-F7B3-4F5A-A2A1-5525262BF61F}"/>
              </a:ext>
            </a:extLst>
          </p:cNvPr>
          <p:cNvSpPr/>
          <p:nvPr/>
        </p:nvSpPr>
        <p:spPr>
          <a:xfrm>
            <a:off x="2352038" y="2479526"/>
            <a:ext cx="7487947" cy="584775"/>
          </a:xfrm>
          <a:prstGeom prst="rect">
            <a:avLst/>
          </a:prstGeom>
          <a:noFill/>
        </p:spPr>
        <p:txBody>
          <a:bodyPr wrap="none" lIns="91440" tIns="45720" rIns="91440" bIns="45720">
            <a:spAutoFit/>
          </a:bodyPr>
          <a:lstStyle/>
          <a:p>
            <a:pPr algn="ctr"/>
            <a:r>
              <a:rPr lang="ja-JP" altLang="en-US" sz="32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HGP創英角ｺﾞｼｯｸUB" panose="020B0900000000000000" pitchFamily="50" charset="-128"/>
                <a:ea typeface="HGP創英角ｺﾞｼｯｸUB" panose="020B0900000000000000" pitchFamily="50" charset="-128"/>
              </a:rPr>
              <a:t>安全でおいしい食材を特長とした店舗展開</a:t>
            </a:r>
          </a:p>
        </p:txBody>
      </p:sp>
    </p:spTree>
    <p:custDataLst>
      <p:tags r:id="rId1"/>
    </p:custDataLst>
    <p:extLst>
      <p:ext uri="{BB962C8B-B14F-4D97-AF65-F5344CB8AC3E}">
        <p14:creationId xmlns:p14="http://schemas.microsoft.com/office/powerpoint/2010/main" val="31267362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0000">
        <p15:prstTrans prst="pageCurlDouble"/>
      </p:transition>
    </mc:Choice>
    <mc:Fallback xmlns="">
      <p:transition spd="slow" advTm="8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heel(1)">
                                      <p:cBhvr>
                                        <p:cTn id="12" dur="1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heel(1)">
                                      <p:cBhvr>
                                        <p:cTn id="17" dur="1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heel(1)">
                                      <p:cBhvr>
                                        <p:cTn id="22"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3C2DF9-A032-4499-B621-A7A8E2A8D476}"/>
              </a:ext>
            </a:extLst>
          </p:cNvPr>
          <p:cNvSpPr>
            <a:spLocks noGrp="1"/>
          </p:cNvSpPr>
          <p:nvPr>
            <p:ph type="title"/>
          </p:nvPr>
        </p:nvSpPr>
        <p:spPr/>
        <p:txBody>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会社概要</a:t>
            </a:r>
          </a:p>
        </p:txBody>
      </p:sp>
      <p:graphicFrame>
        <p:nvGraphicFramePr>
          <p:cNvPr id="4" name="コンテンツ プレースホルダー 3">
            <a:extLst>
              <a:ext uri="{FF2B5EF4-FFF2-40B4-BE49-F238E27FC236}">
                <a16:creationId xmlns:a16="http://schemas.microsoft.com/office/drawing/2014/main" id="{AF7D794C-6CF2-4351-969E-D0B9FE017A91}"/>
              </a:ext>
            </a:extLst>
          </p:cNvPr>
          <p:cNvGraphicFramePr>
            <a:graphicFrameLocks noGrp="1"/>
          </p:cNvGraphicFramePr>
          <p:nvPr>
            <p:ph idx="1"/>
            <p:extLst>
              <p:ext uri="{D42A27DB-BD31-4B8C-83A1-F6EECF244321}">
                <p14:modId xmlns:p14="http://schemas.microsoft.com/office/powerpoint/2010/main" val="2329378291"/>
              </p:ext>
            </p:extLst>
          </p:nvPr>
        </p:nvGraphicFramePr>
        <p:xfrm>
          <a:off x="1295400" y="2557463"/>
          <a:ext cx="5710252" cy="3404250"/>
        </p:xfrm>
        <a:graphic>
          <a:graphicData uri="http://schemas.openxmlformats.org/drawingml/2006/table">
            <a:tbl>
              <a:tblPr bandRow="1">
                <a:tableStyleId>{5C22544A-7EE6-4342-B048-85BDC9FD1C3A}</a:tableStyleId>
              </a:tblPr>
              <a:tblGrid>
                <a:gridCol w="1260000">
                  <a:extLst>
                    <a:ext uri="{9D8B030D-6E8A-4147-A177-3AD203B41FA5}">
                      <a16:colId xmlns:a16="http://schemas.microsoft.com/office/drawing/2014/main" val="2472584903"/>
                    </a:ext>
                  </a:extLst>
                </a:gridCol>
                <a:gridCol w="4450252">
                  <a:extLst>
                    <a:ext uri="{9D8B030D-6E8A-4147-A177-3AD203B41FA5}">
                      <a16:colId xmlns:a16="http://schemas.microsoft.com/office/drawing/2014/main" val="3710581296"/>
                    </a:ext>
                  </a:extLst>
                </a:gridCol>
              </a:tblGrid>
              <a:tr h="36000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商号</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オーガニックサービス株式会社</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284613597"/>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設立</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2002</a:t>
                      </a:r>
                      <a:r>
                        <a:rPr kumimoji="1" lang="ja-JP" altLang="en-US" sz="1600" dirty="0">
                          <a:latin typeface="メイリオ" panose="020B0604030504040204" pitchFamily="50" charset="-128"/>
                          <a:ea typeface="メイリオ" panose="020B0604030504040204" pitchFamily="50" charset="-128"/>
                        </a:rPr>
                        <a:t>年</a:t>
                      </a:r>
                      <a:r>
                        <a:rPr kumimoji="1" lang="en-US" altLang="ja-JP" sz="1600" dirty="0">
                          <a:latin typeface="メイリオ" panose="020B0604030504040204" pitchFamily="50" charset="-128"/>
                          <a:ea typeface="メイリオ" panose="020B0604030504040204" pitchFamily="50" charset="-128"/>
                        </a:rPr>
                        <a:t>4</a:t>
                      </a:r>
                      <a:r>
                        <a:rPr kumimoji="1" lang="ja-JP" altLang="en-US" sz="1600" dirty="0">
                          <a:latin typeface="メイリオ" panose="020B0604030504040204" pitchFamily="50" charset="-128"/>
                          <a:ea typeface="メイリオ" panose="020B0604030504040204" pitchFamily="50" charset="-128"/>
                        </a:rPr>
                        <a:t>月</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763874237"/>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所在地</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東京都千代田区丸の内</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811315430"/>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代表者</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坂本隆盛</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089217235"/>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資本金</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1</a:t>
                      </a:r>
                      <a:r>
                        <a:rPr kumimoji="1" lang="ja-JP" altLang="en-US" sz="1600" dirty="0">
                          <a:latin typeface="メイリオ" panose="020B0604030504040204" pitchFamily="50" charset="-128"/>
                          <a:ea typeface="メイリオ" panose="020B0604030504040204" pitchFamily="50" charset="-128"/>
                        </a:rPr>
                        <a:t>億円</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133247365"/>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売上高</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73</a:t>
                      </a:r>
                      <a:r>
                        <a:rPr kumimoji="1" lang="ja-JP" altLang="en-US" sz="1600" dirty="0">
                          <a:latin typeface="メイリオ" panose="020B0604030504040204" pitchFamily="50" charset="-128"/>
                          <a:ea typeface="メイリオ" panose="020B0604030504040204" pitchFamily="50" charset="-128"/>
                        </a:rPr>
                        <a:t>億円</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436416590"/>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社員数</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520</a:t>
                      </a:r>
                      <a:r>
                        <a:rPr kumimoji="1" lang="ja-JP" altLang="en-US" sz="1600" dirty="0">
                          <a:latin typeface="メイリオ" panose="020B0604030504040204" pitchFamily="50" charset="-128"/>
                          <a:ea typeface="メイリオ" panose="020B0604030504040204" pitchFamily="50" charset="-128"/>
                        </a:rPr>
                        <a:t>人</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614009"/>
                  </a:ext>
                </a:extLst>
              </a:tr>
              <a:tr h="338250">
                <a:tc rowSpan="3">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hlinkClick r:id="rId3" action="ppaction://hlinksldjump"/>
                        </a:rPr>
                        <a:t>事業内容</a:t>
                      </a:r>
                      <a:endParaRPr kumimoji="1" lang="ja-JP" altLang="en-US" sz="1600" dirty="0">
                        <a:solidFill>
                          <a:schemeClr val="accent1"/>
                        </a:solidFill>
                        <a:latin typeface="メイリオ" panose="020B0604030504040204" pitchFamily="50" charset="-128"/>
                        <a:ea typeface="メイリオ" panose="020B0604030504040204" pitchFamily="50" charset="-128"/>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外食事業</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004517627"/>
                  </a:ext>
                </a:extLst>
              </a:tr>
              <a:tr h="338250">
                <a:tc vMerge="1">
                  <a:txBody>
                    <a:bodyPr/>
                    <a:lstStyle/>
                    <a:p>
                      <a:endParaRPr kumimoji="1" lang="ja-JP" altLang="en-US" sz="1600" dirty="0">
                        <a:solidFill>
                          <a:schemeClr val="accent1"/>
                        </a:solidFill>
                        <a:latin typeface="メイリオ" panose="020B0604030504040204" pitchFamily="50" charset="-128"/>
                        <a:ea typeface="メイリオ" panose="020B0604030504040204" pitchFamily="50" charset="-128"/>
                      </a:endParaRPr>
                    </a:p>
                  </a:txBody>
                  <a:tcPr/>
                </a:tc>
                <a:tc>
                  <a:txBody>
                    <a:bodyPr/>
                    <a:lstStyle/>
                    <a:p>
                      <a:r>
                        <a:rPr kumimoji="1" lang="ja-JP" altLang="en-US" sz="1600" dirty="0">
                          <a:latin typeface="メイリオ" panose="020B0604030504040204" pitchFamily="50" charset="-128"/>
                          <a:ea typeface="メイリオ" panose="020B0604030504040204" pitchFamily="50" charset="-128"/>
                        </a:rPr>
                        <a:t>外食フランチャイズ事業</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297566275"/>
                  </a:ext>
                </a:extLst>
              </a:tr>
              <a:tr h="338250">
                <a:tc vMerge="1">
                  <a:txBody>
                    <a:bodyPr/>
                    <a:lstStyle/>
                    <a:p>
                      <a:endParaRPr kumimoji="1" lang="ja-JP" altLang="en-US" sz="1600" dirty="0">
                        <a:solidFill>
                          <a:schemeClr val="accent1"/>
                        </a:solidFill>
                        <a:latin typeface="メイリオ" panose="020B0604030504040204" pitchFamily="50" charset="-128"/>
                        <a:ea typeface="メイリオ" panose="020B0604030504040204" pitchFamily="50" charset="-128"/>
                      </a:endParaRPr>
                    </a:p>
                  </a:txBody>
                  <a:tcPr/>
                </a:tc>
                <a:tc>
                  <a:txBody>
                    <a:bodyPr/>
                    <a:lstStyle/>
                    <a:p>
                      <a:r>
                        <a:rPr kumimoji="1" lang="ja-JP" altLang="en-US" sz="1600" dirty="0">
                          <a:latin typeface="メイリオ" panose="020B0604030504040204" pitchFamily="50" charset="-128"/>
                          <a:ea typeface="メイリオ" panose="020B0604030504040204" pitchFamily="50" charset="-128"/>
                        </a:rPr>
                        <a:t>外食経営コンサルティング事業</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602330379"/>
                  </a:ext>
                </a:extLst>
              </a:tr>
            </a:tbl>
          </a:graphicData>
        </a:graphic>
      </p:graphicFrame>
      <p:pic>
        <p:nvPicPr>
          <p:cNvPr id="10" name="図 9">
            <a:extLst>
              <a:ext uri="{FF2B5EF4-FFF2-40B4-BE49-F238E27FC236}">
                <a16:creationId xmlns:a16="http://schemas.microsoft.com/office/drawing/2014/main" id="{090FCC94-1C6F-408F-99EF-42FEA9C57A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30328" y="2583188"/>
            <a:ext cx="3162300" cy="3352800"/>
          </a:xfrm>
          <a:prstGeom prst="rect">
            <a:avLst/>
          </a:prstGeom>
        </p:spPr>
      </p:pic>
    </p:spTree>
    <p:extLst>
      <p:ext uri="{BB962C8B-B14F-4D97-AF65-F5344CB8AC3E}">
        <p14:creationId xmlns:p14="http://schemas.microsoft.com/office/powerpoint/2010/main" val="12975416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0">
        <p15:prstTrans prst="pageCurlDouble"/>
      </p:transition>
    </mc:Choice>
    <mc:Fallback xmlns="">
      <p:transition spd="slow" advTm="400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268550-8037-4C23-8938-FD7DE66D63DB}"/>
              </a:ext>
            </a:extLst>
          </p:cNvPr>
          <p:cNvSpPr>
            <a:spLocks noGrp="1"/>
          </p:cNvSpPr>
          <p:nvPr>
            <p:ph type="title"/>
          </p:nvPr>
        </p:nvSpPr>
        <p:spPr/>
        <p:txBody>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業績推移</a:t>
            </a:r>
          </a:p>
        </p:txBody>
      </p:sp>
      <p:graphicFrame>
        <p:nvGraphicFramePr>
          <p:cNvPr id="10" name="コンテンツ プレースホルダー 9">
            <a:extLst>
              <a:ext uri="{FF2B5EF4-FFF2-40B4-BE49-F238E27FC236}">
                <a16:creationId xmlns:a16="http://schemas.microsoft.com/office/drawing/2014/main" id="{377C9962-4B97-466A-AA91-B533195E0F3C}"/>
              </a:ext>
            </a:extLst>
          </p:cNvPr>
          <p:cNvGraphicFramePr>
            <a:graphicFrameLocks noGrp="1"/>
          </p:cNvGraphicFramePr>
          <p:nvPr>
            <p:ph idx="1"/>
            <p:extLst>
              <p:ext uri="{D42A27DB-BD31-4B8C-83A1-F6EECF244321}">
                <p14:modId xmlns:p14="http://schemas.microsoft.com/office/powerpoint/2010/main" val="2188592524"/>
              </p:ext>
            </p:extLst>
          </p:nvPr>
        </p:nvGraphicFramePr>
        <p:xfrm>
          <a:off x="1295400" y="2557463"/>
          <a:ext cx="9601200" cy="33178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840012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0">
        <p15:prstTrans prst="pageCurlDouble"/>
      </p:transition>
    </mc:Choice>
    <mc:Fallback xmlns="">
      <p:transition spd="slow" advTm="40000">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10.7|1.5|2.8"/>
</p:tagLst>
</file>

<file path=ppt/tags/tag2.xml><?xml version="1.0" encoding="utf-8"?>
<p:tagLst xmlns:a="http://schemas.openxmlformats.org/drawingml/2006/main" xmlns:r="http://schemas.openxmlformats.org/officeDocument/2006/relationships" xmlns:p="http://schemas.openxmlformats.org/presentationml/2006/main">
  <p:tag name="TIMING" val="|0.6|1.3|1.3|1.4"/>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オーガニック">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オーガニック">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オーガニック">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0</TotalTime>
  <Words>207</Words>
  <PresentationFormat>ワイド画面</PresentationFormat>
  <Paragraphs>62</Paragraphs>
  <Slides>6</Slides>
  <Notes>6</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6</vt:i4>
      </vt:variant>
    </vt:vector>
  </HeadingPairs>
  <TitlesOfParts>
    <vt:vector size="14" baseType="lpstr">
      <vt:lpstr>HGP創英角ｺﾞｼｯｸUB</vt:lpstr>
      <vt:lpstr>Meiryo UI</vt:lpstr>
      <vt:lpstr>メイリオ</vt:lpstr>
      <vt:lpstr>游ゴシック</vt:lpstr>
      <vt:lpstr>Arial</vt:lpstr>
      <vt:lpstr>Garamond</vt:lpstr>
      <vt:lpstr>Wingdings</vt:lpstr>
      <vt:lpstr>オーガニック</vt:lpstr>
      <vt:lpstr>会社案内</vt:lpstr>
      <vt:lpstr>事業内容</vt:lpstr>
      <vt:lpstr>当社の強み</vt:lpstr>
      <vt:lpstr>会社沿革</vt:lpstr>
      <vt:lpstr>会社概要</vt:lpstr>
      <vt:lpstr>業績推移</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2019-11-27T02:42:06Z</dcterms:created>
  <dcterms:modified xsi:type="dcterms:W3CDTF">2019-11-27T02:42:10Z</dcterms:modified>
</cp:coreProperties>
</file>